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mp4" ContentType="video/mp4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0" r:id="rId1"/>
  </p:sldMasterIdLst>
  <p:notesMasterIdLst>
    <p:notesMasterId r:id="rId40"/>
  </p:notesMasterIdLst>
  <p:handoutMasterIdLst>
    <p:handoutMasterId r:id="rId41"/>
  </p:handoutMasterIdLst>
  <p:sldIdLst>
    <p:sldId id="256" r:id="rId2"/>
    <p:sldId id="258" r:id="rId3"/>
    <p:sldId id="257" r:id="rId4"/>
    <p:sldId id="259" r:id="rId5"/>
    <p:sldId id="282" r:id="rId6"/>
    <p:sldId id="283" r:id="rId7"/>
    <p:sldId id="260" r:id="rId8"/>
    <p:sldId id="284" r:id="rId9"/>
    <p:sldId id="301" r:id="rId10"/>
    <p:sldId id="302" r:id="rId11"/>
    <p:sldId id="306" r:id="rId12"/>
    <p:sldId id="305" r:id="rId13"/>
    <p:sldId id="262" r:id="rId14"/>
    <p:sldId id="287" r:id="rId15"/>
    <p:sldId id="296" r:id="rId16"/>
    <p:sldId id="288" r:id="rId17"/>
    <p:sldId id="295" r:id="rId18"/>
    <p:sldId id="290" r:id="rId19"/>
    <p:sldId id="292" r:id="rId20"/>
    <p:sldId id="294" r:id="rId21"/>
    <p:sldId id="299" r:id="rId22"/>
    <p:sldId id="298" r:id="rId23"/>
    <p:sldId id="300" r:id="rId24"/>
    <p:sldId id="264" r:id="rId25"/>
    <p:sldId id="270" r:id="rId26"/>
    <p:sldId id="271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68" r:id="rId35"/>
    <p:sldId id="266" r:id="rId36"/>
    <p:sldId id="280" r:id="rId37"/>
    <p:sldId id="281" r:id="rId38"/>
    <p:sldId id="30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8145" autoAdjust="0"/>
  </p:normalViewPr>
  <p:slideViewPr>
    <p:cSldViewPr snapToGrid="0" snapToObjects="1">
      <p:cViewPr varScale="1">
        <p:scale>
          <a:sx n="73" d="100"/>
          <a:sy n="73" d="100"/>
        </p:scale>
        <p:origin x="1090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val>
            <c:numRef>
              <c:f>Sheet3!$B$1:$B$144</c:f>
              <c:numCache>
                <c:formatCode>General</c:formatCode>
                <c:ptCount val="144"/>
                <c:pt idx="0">
                  <c:v>48.842730500914172</c:v>
                </c:pt>
                <c:pt idx="1">
                  <c:v>48.753839946260641</c:v>
                </c:pt>
                <c:pt idx="2">
                  <c:v>48.652571201324463</c:v>
                </c:pt>
                <c:pt idx="3">
                  <c:v>48.476827160772373</c:v>
                </c:pt>
                <c:pt idx="4">
                  <c:v>48.481794151319143</c:v>
                </c:pt>
                <c:pt idx="5">
                  <c:v>48.711020468043628</c:v>
                </c:pt>
                <c:pt idx="6">
                  <c:v>48.836154527134362</c:v>
                </c:pt>
                <c:pt idx="7">
                  <c:v>48.482373241065197</c:v>
                </c:pt>
                <c:pt idx="8">
                  <c:v>48.773471585209514</c:v>
                </c:pt>
                <c:pt idx="9">
                  <c:v>48.914344219562132</c:v>
                </c:pt>
                <c:pt idx="10">
                  <c:v>49.22030793756678</c:v>
                </c:pt>
                <c:pt idx="11">
                  <c:v>49.605468480221859</c:v>
                </c:pt>
                <c:pt idx="12">
                  <c:v>49.987760408057113</c:v>
                </c:pt>
                <c:pt idx="13">
                  <c:v>50.034186928017633</c:v>
                </c:pt>
                <c:pt idx="14">
                  <c:v>49.9279326287527</c:v>
                </c:pt>
                <c:pt idx="15">
                  <c:v>49.892962098686617</c:v>
                </c:pt>
                <c:pt idx="16">
                  <c:v>49.22872163099764</c:v>
                </c:pt>
                <c:pt idx="17">
                  <c:v>49.4795791607092</c:v>
                </c:pt>
                <c:pt idx="18">
                  <c:v>49.388569752770678</c:v>
                </c:pt>
                <c:pt idx="19">
                  <c:v>49.353128126747578</c:v>
                </c:pt>
                <c:pt idx="20">
                  <c:v>49.042302009689543</c:v>
                </c:pt>
                <c:pt idx="21">
                  <c:v>49.341027741205117</c:v>
                </c:pt>
                <c:pt idx="22">
                  <c:v>49.224622658963483</c:v>
                </c:pt>
                <c:pt idx="23">
                  <c:v>49.767895165743397</c:v>
                </c:pt>
                <c:pt idx="24">
                  <c:v>50.023418279341712</c:v>
                </c:pt>
                <c:pt idx="25">
                  <c:v>49.872368052354588</c:v>
                </c:pt>
                <c:pt idx="26">
                  <c:v>49.546466019659327</c:v>
                </c:pt>
                <c:pt idx="27">
                  <c:v>50.107721947860171</c:v>
                </c:pt>
                <c:pt idx="28">
                  <c:v>50.380207403257941</c:v>
                </c:pt>
                <c:pt idx="29">
                  <c:v>50.810463756063712</c:v>
                </c:pt>
                <c:pt idx="30">
                  <c:v>50.718478795315349</c:v>
                </c:pt>
                <c:pt idx="31">
                  <c:v>50.317361770792211</c:v>
                </c:pt>
                <c:pt idx="32">
                  <c:v>50.103234007003458</c:v>
                </c:pt>
                <c:pt idx="33">
                  <c:v>49.931936126059668</c:v>
                </c:pt>
                <c:pt idx="34">
                  <c:v>49.491957465638507</c:v>
                </c:pt>
                <c:pt idx="35">
                  <c:v>48.370372358281571</c:v>
                </c:pt>
                <c:pt idx="36">
                  <c:v>46.934031926824701</c:v>
                </c:pt>
                <c:pt idx="37">
                  <c:v>45.112148999153298</c:v>
                </c:pt>
                <c:pt idx="38">
                  <c:v>41.977936133932559</c:v>
                </c:pt>
                <c:pt idx="39">
                  <c:v>38.318574422471073</c:v>
                </c:pt>
                <c:pt idx="40">
                  <c:v>35.217297913165801</c:v>
                </c:pt>
                <c:pt idx="41">
                  <c:v>32.384478772954743</c:v>
                </c:pt>
                <c:pt idx="42">
                  <c:v>30.72930847228842</c:v>
                </c:pt>
                <c:pt idx="43">
                  <c:v>29.925531848948051</c:v>
                </c:pt>
                <c:pt idx="44">
                  <c:v>27.727085110481749</c:v>
                </c:pt>
                <c:pt idx="45">
                  <c:v>26.176872322407171</c:v>
                </c:pt>
                <c:pt idx="46">
                  <c:v>24.518563810815198</c:v>
                </c:pt>
                <c:pt idx="47">
                  <c:v>23.861510670946</c:v>
                </c:pt>
                <c:pt idx="48">
                  <c:v>23.613691509530899</c:v>
                </c:pt>
                <c:pt idx="49">
                  <c:v>22.73428723761376</c:v>
                </c:pt>
                <c:pt idx="50">
                  <c:v>22.101723413771769</c:v>
                </c:pt>
                <c:pt idx="51">
                  <c:v>21.073031911951428</c:v>
                </c:pt>
                <c:pt idx="52">
                  <c:v>20.412063803064061</c:v>
                </c:pt>
                <c:pt idx="53">
                  <c:v>19.981914876876989</c:v>
                </c:pt>
                <c:pt idx="54">
                  <c:v>20.127680839883521</c:v>
                </c:pt>
                <c:pt idx="55">
                  <c:v>20.799787221563619</c:v>
                </c:pt>
                <c:pt idx="56">
                  <c:v>21.89774467894372</c:v>
                </c:pt>
                <c:pt idx="57">
                  <c:v>22.769031944173449</c:v>
                </c:pt>
                <c:pt idx="58">
                  <c:v>23.69881912901046</c:v>
                </c:pt>
                <c:pt idx="59">
                  <c:v>26.68240421680694</c:v>
                </c:pt>
                <c:pt idx="60">
                  <c:v>30.881021195776921</c:v>
                </c:pt>
                <c:pt idx="61">
                  <c:v>35.62977663912671</c:v>
                </c:pt>
                <c:pt idx="62">
                  <c:v>39.702734037663078</c:v>
                </c:pt>
                <c:pt idx="63">
                  <c:v>42.159861732543781</c:v>
                </c:pt>
                <c:pt idx="64">
                  <c:v>43.139819176907238</c:v>
                </c:pt>
                <c:pt idx="65">
                  <c:v>43.77948938329169</c:v>
                </c:pt>
                <c:pt idx="66">
                  <c:v>44.445393616595169</c:v>
                </c:pt>
                <c:pt idx="67">
                  <c:v>45.125010561435772</c:v>
                </c:pt>
                <c:pt idx="68">
                  <c:v>44.973925458116732</c:v>
                </c:pt>
                <c:pt idx="69">
                  <c:v>45.267095780879899</c:v>
                </c:pt>
                <c:pt idx="70">
                  <c:v>44.996797942100677</c:v>
                </c:pt>
                <c:pt idx="71">
                  <c:v>44.56005314157364</c:v>
                </c:pt>
                <c:pt idx="72">
                  <c:v>44.593446844562571</c:v>
                </c:pt>
                <c:pt idx="73">
                  <c:v>44.634383028111557</c:v>
                </c:pt>
                <c:pt idx="74">
                  <c:v>44.038829770303778</c:v>
                </c:pt>
                <c:pt idx="75">
                  <c:v>43.926053178056748</c:v>
                </c:pt>
                <c:pt idx="76">
                  <c:v>43.994468163429417</c:v>
                </c:pt>
                <c:pt idx="77">
                  <c:v>44.407255288387873</c:v>
                </c:pt>
                <c:pt idx="78">
                  <c:v>44.591872317740261</c:v>
                </c:pt>
                <c:pt idx="79">
                  <c:v>44.930212750333418</c:v>
                </c:pt>
                <c:pt idx="80">
                  <c:v>44.365723402956696</c:v>
                </c:pt>
                <c:pt idx="81">
                  <c:v>44.31853194845484</c:v>
                </c:pt>
                <c:pt idx="82">
                  <c:v>44.42937231774026</c:v>
                </c:pt>
                <c:pt idx="83">
                  <c:v>44.392308574027197</c:v>
                </c:pt>
                <c:pt idx="84">
                  <c:v>44.603404325119989</c:v>
                </c:pt>
                <c:pt idx="85">
                  <c:v>43.771234029911938</c:v>
                </c:pt>
                <c:pt idx="86">
                  <c:v>42.222361649350908</c:v>
                </c:pt>
                <c:pt idx="87">
                  <c:v>41.250031912073169</c:v>
                </c:pt>
                <c:pt idx="88">
                  <c:v>40.979116986152967</c:v>
                </c:pt>
                <c:pt idx="89">
                  <c:v>40.752939973266344</c:v>
                </c:pt>
                <c:pt idx="90">
                  <c:v>41.00024478384789</c:v>
                </c:pt>
                <c:pt idx="91">
                  <c:v>41.315352613090447</c:v>
                </c:pt>
                <c:pt idx="92">
                  <c:v>40.06586164717978</c:v>
                </c:pt>
                <c:pt idx="93">
                  <c:v>39.624006449666787</c:v>
                </c:pt>
                <c:pt idx="94">
                  <c:v>38.995117628676262</c:v>
                </c:pt>
                <c:pt idx="95">
                  <c:v>37.597318385910782</c:v>
                </c:pt>
                <c:pt idx="96">
                  <c:v>37.13722346945012</c:v>
                </c:pt>
                <c:pt idx="97">
                  <c:v>38.103446856458127</c:v>
                </c:pt>
                <c:pt idx="98">
                  <c:v>37.165223363105277</c:v>
                </c:pt>
                <c:pt idx="99">
                  <c:v>36.283212801750672</c:v>
                </c:pt>
                <c:pt idx="100">
                  <c:v>35.629861717021207</c:v>
                </c:pt>
                <c:pt idx="101">
                  <c:v>34.686053252727433</c:v>
                </c:pt>
                <c:pt idx="102">
                  <c:v>33.956457481993013</c:v>
                </c:pt>
                <c:pt idx="103">
                  <c:v>33.654021235222523</c:v>
                </c:pt>
                <c:pt idx="104">
                  <c:v>31.299287223308649</c:v>
                </c:pt>
                <c:pt idx="105">
                  <c:v>28.992489300222481</c:v>
                </c:pt>
                <c:pt idx="106">
                  <c:v>28.191955140003799</c:v>
                </c:pt>
                <c:pt idx="107">
                  <c:v>28.14917739334269</c:v>
                </c:pt>
                <c:pt idx="108">
                  <c:v>29.333600475237919</c:v>
                </c:pt>
                <c:pt idx="109">
                  <c:v>31.43815446053452</c:v>
                </c:pt>
                <c:pt idx="110">
                  <c:v>30.923519301312169</c:v>
                </c:pt>
                <c:pt idx="111">
                  <c:v>31.640622320093311</c:v>
                </c:pt>
                <c:pt idx="112">
                  <c:v>32.914377714942972</c:v>
                </c:pt>
                <c:pt idx="113">
                  <c:v>34.700042912376801</c:v>
                </c:pt>
                <c:pt idx="114">
                  <c:v>37.260042919621441</c:v>
                </c:pt>
                <c:pt idx="115">
                  <c:v>39.937918435862137</c:v>
                </c:pt>
                <c:pt idx="116">
                  <c:v>41.518525693151688</c:v>
                </c:pt>
                <c:pt idx="117">
                  <c:v>42.702446588084229</c:v>
                </c:pt>
                <c:pt idx="118">
                  <c:v>43.857553446394768</c:v>
                </c:pt>
                <c:pt idx="119">
                  <c:v>44.800491429801681</c:v>
                </c:pt>
                <c:pt idx="120">
                  <c:v>45.803119679801483</c:v>
                </c:pt>
                <c:pt idx="121">
                  <c:v>46.208151674678177</c:v>
                </c:pt>
                <c:pt idx="122">
                  <c:v>46.358130326637848</c:v>
                </c:pt>
                <c:pt idx="123">
                  <c:v>45.9647222135821</c:v>
                </c:pt>
                <c:pt idx="124">
                  <c:v>46.263151772001862</c:v>
                </c:pt>
                <c:pt idx="125">
                  <c:v>46.681976456927437</c:v>
                </c:pt>
                <c:pt idx="126">
                  <c:v>46.582361074594353</c:v>
                </c:pt>
                <c:pt idx="127">
                  <c:v>46.76159187871167</c:v>
                </c:pt>
                <c:pt idx="128">
                  <c:v>46.435641040149918</c:v>
                </c:pt>
                <c:pt idx="129">
                  <c:v>46.419796947740082</c:v>
                </c:pt>
                <c:pt idx="130">
                  <c:v>46.338611081115211</c:v>
                </c:pt>
                <c:pt idx="131">
                  <c:v>46.938664530077553</c:v>
                </c:pt>
                <c:pt idx="132">
                  <c:v>46.789999986577911</c:v>
                </c:pt>
                <c:pt idx="133">
                  <c:v>46.924890260947379</c:v>
                </c:pt>
                <c:pt idx="134">
                  <c:v>46.961042568021931</c:v>
                </c:pt>
                <c:pt idx="135">
                  <c:v>47.106306856774367</c:v>
                </c:pt>
                <c:pt idx="136">
                  <c:v>47.315088154460888</c:v>
                </c:pt>
                <c:pt idx="137">
                  <c:v>47.367103603504333</c:v>
                </c:pt>
                <c:pt idx="138">
                  <c:v>47.642481072743728</c:v>
                </c:pt>
                <c:pt idx="139">
                  <c:v>47.72795524052632</c:v>
                </c:pt>
                <c:pt idx="140">
                  <c:v>47.75367429473183</c:v>
                </c:pt>
                <c:pt idx="141">
                  <c:v>48.0467351393794</c:v>
                </c:pt>
                <c:pt idx="142">
                  <c:v>47.977701453801018</c:v>
                </c:pt>
                <c:pt idx="143">
                  <c:v>48.607291616039511</c:v>
                </c:pt>
              </c:numCache>
            </c:numRef>
          </c:val>
          <c:smooth val="0"/>
        </c:ser>
        <c:ser>
          <c:idx val="2"/>
          <c:order val="1"/>
          <c:marker>
            <c:symbol val="none"/>
          </c:marker>
          <c:val>
            <c:numRef>
              <c:f>Sheet3!$C$1:$C$144</c:f>
              <c:numCache>
                <c:formatCode>General</c:formatCode>
                <c:ptCount val="144"/>
                <c:pt idx="0">
                  <c:v>40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  <c:pt idx="4">
                  <c:v>40</c:v>
                </c:pt>
                <c:pt idx="5">
                  <c:v>40</c:v>
                </c:pt>
                <c:pt idx="6">
                  <c:v>40</c:v>
                </c:pt>
                <c:pt idx="7">
                  <c:v>40</c:v>
                </c:pt>
                <c:pt idx="8">
                  <c:v>40</c:v>
                </c:pt>
                <c:pt idx="9">
                  <c:v>40</c:v>
                </c:pt>
                <c:pt idx="10">
                  <c:v>40</c:v>
                </c:pt>
                <c:pt idx="11">
                  <c:v>40</c:v>
                </c:pt>
                <c:pt idx="12">
                  <c:v>40</c:v>
                </c:pt>
                <c:pt idx="13">
                  <c:v>40</c:v>
                </c:pt>
                <c:pt idx="14">
                  <c:v>40</c:v>
                </c:pt>
                <c:pt idx="15">
                  <c:v>40</c:v>
                </c:pt>
                <c:pt idx="16">
                  <c:v>40</c:v>
                </c:pt>
                <c:pt idx="17">
                  <c:v>40</c:v>
                </c:pt>
                <c:pt idx="18">
                  <c:v>40</c:v>
                </c:pt>
                <c:pt idx="19">
                  <c:v>40</c:v>
                </c:pt>
                <c:pt idx="20">
                  <c:v>40</c:v>
                </c:pt>
                <c:pt idx="21">
                  <c:v>40</c:v>
                </c:pt>
                <c:pt idx="22">
                  <c:v>40</c:v>
                </c:pt>
                <c:pt idx="23">
                  <c:v>40</c:v>
                </c:pt>
                <c:pt idx="24">
                  <c:v>40</c:v>
                </c:pt>
                <c:pt idx="25">
                  <c:v>40</c:v>
                </c:pt>
                <c:pt idx="26">
                  <c:v>40</c:v>
                </c:pt>
                <c:pt idx="27">
                  <c:v>40</c:v>
                </c:pt>
                <c:pt idx="28">
                  <c:v>40</c:v>
                </c:pt>
                <c:pt idx="29">
                  <c:v>40</c:v>
                </c:pt>
                <c:pt idx="30">
                  <c:v>40</c:v>
                </c:pt>
                <c:pt idx="31">
                  <c:v>40</c:v>
                </c:pt>
                <c:pt idx="32">
                  <c:v>40</c:v>
                </c:pt>
                <c:pt idx="33">
                  <c:v>40</c:v>
                </c:pt>
                <c:pt idx="34">
                  <c:v>40</c:v>
                </c:pt>
                <c:pt idx="35">
                  <c:v>40</c:v>
                </c:pt>
                <c:pt idx="36">
                  <c:v>40</c:v>
                </c:pt>
                <c:pt idx="37">
                  <c:v>40</c:v>
                </c:pt>
                <c:pt idx="38">
                  <c:v>40</c:v>
                </c:pt>
                <c:pt idx="39">
                  <c:v>40</c:v>
                </c:pt>
                <c:pt idx="40">
                  <c:v>40</c:v>
                </c:pt>
                <c:pt idx="41">
                  <c:v>40</c:v>
                </c:pt>
                <c:pt idx="42">
                  <c:v>40</c:v>
                </c:pt>
                <c:pt idx="43">
                  <c:v>40</c:v>
                </c:pt>
                <c:pt idx="44">
                  <c:v>40</c:v>
                </c:pt>
                <c:pt idx="45">
                  <c:v>40</c:v>
                </c:pt>
                <c:pt idx="46">
                  <c:v>40</c:v>
                </c:pt>
                <c:pt idx="47">
                  <c:v>40</c:v>
                </c:pt>
                <c:pt idx="48">
                  <c:v>40</c:v>
                </c:pt>
                <c:pt idx="49">
                  <c:v>40</c:v>
                </c:pt>
                <c:pt idx="50">
                  <c:v>40</c:v>
                </c:pt>
                <c:pt idx="51">
                  <c:v>40</c:v>
                </c:pt>
                <c:pt idx="52">
                  <c:v>40</c:v>
                </c:pt>
                <c:pt idx="53">
                  <c:v>40</c:v>
                </c:pt>
                <c:pt idx="54">
                  <c:v>40</c:v>
                </c:pt>
                <c:pt idx="55">
                  <c:v>40</c:v>
                </c:pt>
                <c:pt idx="56">
                  <c:v>40</c:v>
                </c:pt>
                <c:pt idx="57">
                  <c:v>40</c:v>
                </c:pt>
                <c:pt idx="58">
                  <c:v>40</c:v>
                </c:pt>
                <c:pt idx="59">
                  <c:v>40</c:v>
                </c:pt>
                <c:pt idx="60">
                  <c:v>40</c:v>
                </c:pt>
                <c:pt idx="61">
                  <c:v>40</c:v>
                </c:pt>
                <c:pt idx="62">
                  <c:v>40</c:v>
                </c:pt>
                <c:pt idx="63">
                  <c:v>40</c:v>
                </c:pt>
                <c:pt idx="64">
                  <c:v>40</c:v>
                </c:pt>
                <c:pt idx="65">
                  <c:v>40</c:v>
                </c:pt>
                <c:pt idx="66">
                  <c:v>40</c:v>
                </c:pt>
                <c:pt idx="67">
                  <c:v>40</c:v>
                </c:pt>
                <c:pt idx="68">
                  <c:v>40</c:v>
                </c:pt>
                <c:pt idx="69">
                  <c:v>40</c:v>
                </c:pt>
                <c:pt idx="70">
                  <c:v>40</c:v>
                </c:pt>
                <c:pt idx="71">
                  <c:v>40</c:v>
                </c:pt>
                <c:pt idx="72">
                  <c:v>40</c:v>
                </c:pt>
                <c:pt idx="73">
                  <c:v>40</c:v>
                </c:pt>
                <c:pt idx="74">
                  <c:v>40</c:v>
                </c:pt>
                <c:pt idx="75">
                  <c:v>40</c:v>
                </c:pt>
                <c:pt idx="76">
                  <c:v>40</c:v>
                </c:pt>
                <c:pt idx="77">
                  <c:v>40</c:v>
                </c:pt>
                <c:pt idx="78">
                  <c:v>40</c:v>
                </c:pt>
                <c:pt idx="79">
                  <c:v>40</c:v>
                </c:pt>
                <c:pt idx="80">
                  <c:v>40</c:v>
                </c:pt>
                <c:pt idx="81">
                  <c:v>40</c:v>
                </c:pt>
                <c:pt idx="82">
                  <c:v>40</c:v>
                </c:pt>
                <c:pt idx="83">
                  <c:v>40</c:v>
                </c:pt>
                <c:pt idx="84">
                  <c:v>40</c:v>
                </c:pt>
                <c:pt idx="85">
                  <c:v>40</c:v>
                </c:pt>
                <c:pt idx="86">
                  <c:v>40</c:v>
                </c:pt>
                <c:pt idx="87">
                  <c:v>40</c:v>
                </c:pt>
                <c:pt idx="88">
                  <c:v>40</c:v>
                </c:pt>
                <c:pt idx="89">
                  <c:v>40</c:v>
                </c:pt>
                <c:pt idx="90">
                  <c:v>40</c:v>
                </c:pt>
                <c:pt idx="91">
                  <c:v>40</c:v>
                </c:pt>
                <c:pt idx="92">
                  <c:v>40</c:v>
                </c:pt>
                <c:pt idx="93">
                  <c:v>40</c:v>
                </c:pt>
                <c:pt idx="94">
                  <c:v>40</c:v>
                </c:pt>
                <c:pt idx="95">
                  <c:v>40</c:v>
                </c:pt>
                <c:pt idx="96">
                  <c:v>40</c:v>
                </c:pt>
                <c:pt idx="97">
                  <c:v>40</c:v>
                </c:pt>
                <c:pt idx="98">
                  <c:v>40</c:v>
                </c:pt>
                <c:pt idx="99">
                  <c:v>40</c:v>
                </c:pt>
                <c:pt idx="100">
                  <c:v>40</c:v>
                </c:pt>
                <c:pt idx="101">
                  <c:v>40</c:v>
                </c:pt>
                <c:pt idx="102">
                  <c:v>40</c:v>
                </c:pt>
                <c:pt idx="103">
                  <c:v>40</c:v>
                </c:pt>
                <c:pt idx="104">
                  <c:v>40</c:v>
                </c:pt>
                <c:pt idx="105">
                  <c:v>40</c:v>
                </c:pt>
                <c:pt idx="106">
                  <c:v>40</c:v>
                </c:pt>
                <c:pt idx="107">
                  <c:v>40</c:v>
                </c:pt>
                <c:pt idx="108">
                  <c:v>40</c:v>
                </c:pt>
                <c:pt idx="109">
                  <c:v>40</c:v>
                </c:pt>
                <c:pt idx="110">
                  <c:v>40</c:v>
                </c:pt>
                <c:pt idx="111">
                  <c:v>40</c:v>
                </c:pt>
                <c:pt idx="112">
                  <c:v>40</c:v>
                </c:pt>
                <c:pt idx="113">
                  <c:v>40</c:v>
                </c:pt>
                <c:pt idx="114">
                  <c:v>40</c:v>
                </c:pt>
                <c:pt idx="115">
                  <c:v>40</c:v>
                </c:pt>
                <c:pt idx="116">
                  <c:v>40</c:v>
                </c:pt>
                <c:pt idx="117">
                  <c:v>40</c:v>
                </c:pt>
                <c:pt idx="118">
                  <c:v>40</c:v>
                </c:pt>
                <c:pt idx="119">
                  <c:v>40</c:v>
                </c:pt>
                <c:pt idx="120">
                  <c:v>40</c:v>
                </c:pt>
                <c:pt idx="121">
                  <c:v>40</c:v>
                </c:pt>
                <c:pt idx="122">
                  <c:v>40</c:v>
                </c:pt>
                <c:pt idx="123">
                  <c:v>40</c:v>
                </c:pt>
                <c:pt idx="124">
                  <c:v>40</c:v>
                </c:pt>
                <c:pt idx="125">
                  <c:v>40</c:v>
                </c:pt>
                <c:pt idx="126">
                  <c:v>40</c:v>
                </c:pt>
                <c:pt idx="127">
                  <c:v>40</c:v>
                </c:pt>
                <c:pt idx="128">
                  <c:v>40</c:v>
                </c:pt>
                <c:pt idx="129">
                  <c:v>40</c:v>
                </c:pt>
                <c:pt idx="130">
                  <c:v>40</c:v>
                </c:pt>
                <c:pt idx="131">
                  <c:v>40</c:v>
                </c:pt>
                <c:pt idx="132">
                  <c:v>40</c:v>
                </c:pt>
                <c:pt idx="133">
                  <c:v>40</c:v>
                </c:pt>
                <c:pt idx="134">
                  <c:v>40</c:v>
                </c:pt>
                <c:pt idx="135">
                  <c:v>40</c:v>
                </c:pt>
                <c:pt idx="136">
                  <c:v>40</c:v>
                </c:pt>
                <c:pt idx="137">
                  <c:v>40</c:v>
                </c:pt>
                <c:pt idx="138">
                  <c:v>40</c:v>
                </c:pt>
                <c:pt idx="139">
                  <c:v>40</c:v>
                </c:pt>
                <c:pt idx="140">
                  <c:v>40</c:v>
                </c:pt>
                <c:pt idx="141">
                  <c:v>40</c:v>
                </c:pt>
                <c:pt idx="142">
                  <c:v>40</c:v>
                </c:pt>
                <c:pt idx="143">
                  <c:v>40</c:v>
                </c:pt>
              </c:numCache>
            </c:numRef>
          </c:val>
          <c:smooth val="0"/>
        </c:ser>
        <c:ser>
          <c:idx val="3"/>
          <c:order val="2"/>
          <c:marker>
            <c:symbol val="none"/>
          </c:marker>
          <c:val>
            <c:numRef>
              <c:f>Sheet3!$D$1:$D$144</c:f>
              <c:numCache>
                <c:formatCode>General</c:formatCode>
                <c:ptCount val="144"/>
                <c:pt idx="0">
                  <c:v>51</c:v>
                </c:pt>
                <c:pt idx="1">
                  <c:v>51</c:v>
                </c:pt>
                <c:pt idx="2">
                  <c:v>51</c:v>
                </c:pt>
                <c:pt idx="3">
                  <c:v>51</c:v>
                </c:pt>
                <c:pt idx="4">
                  <c:v>51</c:v>
                </c:pt>
                <c:pt idx="5">
                  <c:v>51</c:v>
                </c:pt>
                <c:pt idx="6">
                  <c:v>51</c:v>
                </c:pt>
                <c:pt idx="7">
                  <c:v>51</c:v>
                </c:pt>
                <c:pt idx="8">
                  <c:v>51</c:v>
                </c:pt>
                <c:pt idx="9">
                  <c:v>51</c:v>
                </c:pt>
                <c:pt idx="10">
                  <c:v>51</c:v>
                </c:pt>
                <c:pt idx="11">
                  <c:v>51</c:v>
                </c:pt>
                <c:pt idx="12">
                  <c:v>51</c:v>
                </c:pt>
                <c:pt idx="13">
                  <c:v>51</c:v>
                </c:pt>
                <c:pt idx="14">
                  <c:v>51</c:v>
                </c:pt>
                <c:pt idx="15">
                  <c:v>51</c:v>
                </c:pt>
                <c:pt idx="16">
                  <c:v>51</c:v>
                </c:pt>
                <c:pt idx="17">
                  <c:v>51</c:v>
                </c:pt>
                <c:pt idx="18">
                  <c:v>51</c:v>
                </c:pt>
                <c:pt idx="19">
                  <c:v>51</c:v>
                </c:pt>
                <c:pt idx="20">
                  <c:v>51</c:v>
                </c:pt>
                <c:pt idx="21">
                  <c:v>51</c:v>
                </c:pt>
                <c:pt idx="22">
                  <c:v>51</c:v>
                </c:pt>
                <c:pt idx="23">
                  <c:v>51</c:v>
                </c:pt>
                <c:pt idx="24">
                  <c:v>51</c:v>
                </c:pt>
                <c:pt idx="25">
                  <c:v>51</c:v>
                </c:pt>
                <c:pt idx="26">
                  <c:v>51</c:v>
                </c:pt>
                <c:pt idx="27">
                  <c:v>51</c:v>
                </c:pt>
                <c:pt idx="28">
                  <c:v>51</c:v>
                </c:pt>
                <c:pt idx="29">
                  <c:v>51</c:v>
                </c:pt>
                <c:pt idx="30">
                  <c:v>51</c:v>
                </c:pt>
                <c:pt idx="31">
                  <c:v>51</c:v>
                </c:pt>
                <c:pt idx="32">
                  <c:v>51</c:v>
                </c:pt>
                <c:pt idx="33">
                  <c:v>51</c:v>
                </c:pt>
                <c:pt idx="34">
                  <c:v>51</c:v>
                </c:pt>
                <c:pt idx="35">
                  <c:v>51</c:v>
                </c:pt>
                <c:pt idx="36">
                  <c:v>51</c:v>
                </c:pt>
                <c:pt idx="37">
                  <c:v>51</c:v>
                </c:pt>
                <c:pt idx="38">
                  <c:v>51</c:v>
                </c:pt>
                <c:pt idx="39">
                  <c:v>51</c:v>
                </c:pt>
                <c:pt idx="40">
                  <c:v>51</c:v>
                </c:pt>
                <c:pt idx="41">
                  <c:v>51</c:v>
                </c:pt>
                <c:pt idx="42">
                  <c:v>51</c:v>
                </c:pt>
                <c:pt idx="43">
                  <c:v>51</c:v>
                </c:pt>
                <c:pt idx="44">
                  <c:v>51</c:v>
                </c:pt>
                <c:pt idx="45">
                  <c:v>51</c:v>
                </c:pt>
                <c:pt idx="46">
                  <c:v>51</c:v>
                </c:pt>
                <c:pt idx="47">
                  <c:v>51</c:v>
                </c:pt>
                <c:pt idx="48">
                  <c:v>51</c:v>
                </c:pt>
                <c:pt idx="49">
                  <c:v>51</c:v>
                </c:pt>
                <c:pt idx="50">
                  <c:v>51</c:v>
                </c:pt>
                <c:pt idx="51">
                  <c:v>51</c:v>
                </c:pt>
                <c:pt idx="52">
                  <c:v>51</c:v>
                </c:pt>
                <c:pt idx="53">
                  <c:v>51</c:v>
                </c:pt>
                <c:pt idx="54">
                  <c:v>51</c:v>
                </c:pt>
                <c:pt idx="55">
                  <c:v>51</c:v>
                </c:pt>
                <c:pt idx="56">
                  <c:v>51</c:v>
                </c:pt>
                <c:pt idx="57">
                  <c:v>51</c:v>
                </c:pt>
                <c:pt idx="58">
                  <c:v>51</c:v>
                </c:pt>
                <c:pt idx="59">
                  <c:v>51</c:v>
                </c:pt>
                <c:pt idx="60">
                  <c:v>51</c:v>
                </c:pt>
                <c:pt idx="61">
                  <c:v>51</c:v>
                </c:pt>
                <c:pt idx="62">
                  <c:v>51</c:v>
                </c:pt>
                <c:pt idx="63">
                  <c:v>51</c:v>
                </c:pt>
                <c:pt idx="64">
                  <c:v>51</c:v>
                </c:pt>
                <c:pt idx="65">
                  <c:v>51</c:v>
                </c:pt>
                <c:pt idx="66">
                  <c:v>51</c:v>
                </c:pt>
                <c:pt idx="67">
                  <c:v>51</c:v>
                </c:pt>
                <c:pt idx="68">
                  <c:v>51</c:v>
                </c:pt>
                <c:pt idx="69">
                  <c:v>51</c:v>
                </c:pt>
                <c:pt idx="70">
                  <c:v>51</c:v>
                </c:pt>
                <c:pt idx="71">
                  <c:v>51</c:v>
                </c:pt>
                <c:pt idx="72">
                  <c:v>51</c:v>
                </c:pt>
                <c:pt idx="73">
                  <c:v>51</c:v>
                </c:pt>
                <c:pt idx="74">
                  <c:v>51</c:v>
                </c:pt>
                <c:pt idx="75">
                  <c:v>51</c:v>
                </c:pt>
                <c:pt idx="76">
                  <c:v>51</c:v>
                </c:pt>
                <c:pt idx="77">
                  <c:v>51</c:v>
                </c:pt>
                <c:pt idx="78">
                  <c:v>51</c:v>
                </c:pt>
                <c:pt idx="79">
                  <c:v>51</c:v>
                </c:pt>
                <c:pt idx="80">
                  <c:v>51</c:v>
                </c:pt>
                <c:pt idx="81">
                  <c:v>51</c:v>
                </c:pt>
                <c:pt idx="82">
                  <c:v>51</c:v>
                </c:pt>
                <c:pt idx="83">
                  <c:v>51</c:v>
                </c:pt>
                <c:pt idx="84">
                  <c:v>51</c:v>
                </c:pt>
                <c:pt idx="85">
                  <c:v>51</c:v>
                </c:pt>
                <c:pt idx="86">
                  <c:v>51</c:v>
                </c:pt>
                <c:pt idx="87">
                  <c:v>51</c:v>
                </c:pt>
                <c:pt idx="88">
                  <c:v>51</c:v>
                </c:pt>
                <c:pt idx="89">
                  <c:v>51</c:v>
                </c:pt>
                <c:pt idx="90">
                  <c:v>51</c:v>
                </c:pt>
                <c:pt idx="91">
                  <c:v>51</c:v>
                </c:pt>
                <c:pt idx="92">
                  <c:v>51</c:v>
                </c:pt>
                <c:pt idx="93">
                  <c:v>51</c:v>
                </c:pt>
                <c:pt idx="94">
                  <c:v>51</c:v>
                </c:pt>
                <c:pt idx="95">
                  <c:v>51</c:v>
                </c:pt>
                <c:pt idx="96">
                  <c:v>51</c:v>
                </c:pt>
                <c:pt idx="97">
                  <c:v>51</c:v>
                </c:pt>
                <c:pt idx="98">
                  <c:v>51</c:v>
                </c:pt>
                <c:pt idx="99">
                  <c:v>51</c:v>
                </c:pt>
                <c:pt idx="100">
                  <c:v>51</c:v>
                </c:pt>
                <c:pt idx="101">
                  <c:v>51</c:v>
                </c:pt>
                <c:pt idx="102">
                  <c:v>51</c:v>
                </c:pt>
                <c:pt idx="103">
                  <c:v>51</c:v>
                </c:pt>
                <c:pt idx="104">
                  <c:v>51</c:v>
                </c:pt>
                <c:pt idx="105">
                  <c:v>51</c:v>
                </c:pt>
                <c:pt idx="106">
                  <c:v>51</c:v>
                </c:pt>
                <c:pt idx="107">
                  <c:v>51</c:v>
                </c:pt>
                <c:pt idx="108">
                  <c:v>51</c:v>
                </c:pt>
                <c:pt idx="109">
                  <c:v>51</c:v>
                </c:pt>
                <c:pt idx="110">
                  <c:v>51</c:v>
                </c:pt>
                <c:pt idx="111">
                  <c:v>51</c:v>
                </c:pt>
                <c:pt idx="112">
                  <c:v>51</c:v>
                </c:pt>
                <c:pt idx="113">
                  <c:v>51</c:v>
                </c:pt>
                <c:pt idx="114">
                  <c:v>51</c:v>
                </c:pt>
                <c:pt idx="115">
                  <c:v>51</c:v>
                </c:pt>
                <c:pt idx="116">
                  <c:v>51</c:v>
                </c:pt>
                <c:pt idx="117">
                  <c:v>51</c:v>
                </c:pt>
                <c:pt idx="118">
                  <c:v>51</c:v>
                </c:pt>
                <c:pt idx="119">
                  <c:v>51</c:v>
                </c:pt>
                <c:pt idx="120">
                  <c:v>51</c:v>
                </c:pt>
                <c:pt idx="121">
                  <c:v>51</c:v>
                </c:pt>
                <c:pt idx="122">
                  <c:v>51</c:v>
                </c:pt>
                <c:pt idx="123">
                  <c:v>51</c:v>
                </c:pt>
                <c:pt idx="124">
                  <c:v>51</c:v>
                </c:pt>
                <c:pt idx="125">
                  <c:v>51</c:v>
                </c:pt>
                <c:pt idx="126">
                  <c:v>51</c:v>
                </c:pt>
                <c:pt idx="127">
                  <c:v>51</c:v>
                </c:pt>
                <c:pt idx="128">
                  <c:v>51</c:v>
                </c:pt>
                <c:pt idx="129">
                  <c:v>51</c:v>
                </c:pt>
                <c:pt idx="130">
                  <c:v>51</c:v>
                </c:pt>
                <c:pt idx="131">
                  <c:v>51</c:v>
                </c:pt>
                <c:pt idx="132">
                  <c:v>51</c:v>
                </c:pt>
                <c:pt idx="133">
                  <c:v>51</c:v>
                </c:pt>
                <c:pt idx="134">
                  <c:v>51</c:v>
                </c:pt>
                <c:pt idx="135">
                  <c:v>51</c:v>
                </c:pt>
                <c:pt idx="136">
                  <c:v>51</c:v>
                </c:pt>
                <c:pt idx="137">
                  <c:v>51</c:v>
                </c:pt>
                <c:pt idx="138">
                  <c:v>51</c:v>
                </c:pt>
                <c:pt idx="139">
                  <c:v>51</c:v>
                </c:pt>
                <c:pt idx="140">
                  <c:v>51</c:v>
                </c:pt>
                <c:pt idx="141">
                  <c:v>51</c:v>
                </c:pt>
                <c:pt idx="142">
                  <c:v>51</c:v>
                </c:pt>
                <c:pt idx="143">
                  <c:v>51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2013744"/>
        <c:axId val="1912003408"/>
      </c:lineChart>
      <c:catAx>
        <c:axId val="1912013744"/>
        <c:scaling>
          <c:orientation val="minMax"/>
        </c:scaling>
        <c:delete val="1"/>
        <c:axPos val="b"/>
        <c:majorGridlines/>
        <c:majorTickMark val="out"/>
        <c:minorTickMark val="none"/>
        <c:tickLblPos val="nextTo"/>
        <c:crossAx val="1912003408"/>
        <c:crosses val="autoZero"/>
        <c:auto val="1"/>
        <c:lblAlgn val="ctr"/>
        <c:lblOffset val="100"/>
        <c:tickLblSkip val="6"/>
        <c:tickMarkSkip val="6"/>
        <c:noMultiLvlLbl val="0"/>
      </c:catAx>
      <c:valAx>
        <c:axId val="1912003408"/>
        <c:scaling>
          <c:orientation val="minMax"/>
        </c:scaling>
        <c:delete val="0"/>
        <c:axPos val="l"/>
        <c:majorGridlines/>
        <c:min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/>
            </a:pPr>
            <a:endParaRPr lang="en-US"/>
          </a:p>
        </c:txPr>
        <c:crossAx val="19120137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F2BC35-E8B9-7A42-A5CB-A8856CBE22A9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44730B-CFFD-D748-800C-453B4ADE7E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244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BC73E8-F007-B849-AA24-3800F934732C}" type="datetimeFigureOut">
              <a:rPr lang="en-US" smtClean="0"/>
              <a:t>12/11/2014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6AE8F-C1BC-164A-9A00-09FA55B13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4062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46AE8F-C1BC-164A-9A00-09FA55B13E6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2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53307-7475-754D-BE7C-7DA2A6375FE7}" type="datetime2">
              <a:rPr lang="en-US" smtClean="0"/>
              <a:t>Thursday, December 11,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A26E0-1B6C-734A-B1C4-B532E2ED0E54}" type="datetime2">
              <a:rPr lang="en-US" smtClean="0"/>
              <a:t>Thursday, December 11,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F58B8-1CF1-0F41-93B4-ECB919F535A7}" type="datetime2">
              <a:rPr lang="en-US" smtClean="0"/>
              <a:t>Thursday, December 11,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42623-7A7F-FE46-BB0C-8B615DEF34E8}" type="datetime2">
              <a:rPr lang="en-US" smtClean="0"/>
              <a:t>Thursday, December 11,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D7516-6A4E-3E48-BBDF-BD16673D9149}" type="datetime2">
              <a:rPr lang="en-US" smtClean="0"/>
              <a:t>Thursday, December 11, 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6A111-7B17-AB40-932A-D07ED50CAB8F}" type="datetime2">
              <a:rPr lang="en-US" smtClean="0"/>
              <a:t>Thursday, December 11,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5FC66-6283-824C-BEAF-EB0B69D89234}" type="datetime2">
              <a:rPr lang="en-US" smtClean="0"/>
              <a:t>Thursday, December 11, 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03C2F-0F6B-D543-A32B-2AEBF1EB06FE}" type="datetime2">
              <a:rPr lang="en-US" smtClean="0"/>
              <a:t>Thursday, December 11, 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B3D8-053A-4E4E-99B1-3148B0E6E0FE}" type="datetime2">
              <a:rPr lang="en-US" smtClean="0"/>
              <a:t>Thursday, December 11, 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175C4-D484-7F43-8E6F-63DB86129A57}" type="datetime2">
              <a:rPr lang="en-US" smtClean="0"/>
              <a:t>Thursday, December 11,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3FE90-CAB5-C64C-9181-D80D350C3983}" type="datetime2">
              <a:rPr lang="en-US" smtClean="0"/>
              <a:t>Thursday, December 11, 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4FC62CD-2A7A-DB4C-8A71-2BF990902A07}" type="datetime2">
              <a:rPr lang="en-US" smtClean="0"/>
              <a:t>Thursday, December 11, 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png"/><Relationship Id="rId5" Type="http://schemas.openxmlformats.org/officeDocument/2006/relationships/image" Target="../media/image14.wmf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wmv"/><Relationship Id="rId1" Type="http://schemas.microsoft.com/office/2007/relationships/media" Target="../media/media6.wmv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Transportation Flow 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Team Godzilla</a:t>
            </a:r>
          </a:p>
          <a:p>
            <a:r>
              <a:rPr lang="en-US" dirty="0" smtClean="0"/>
              <a:t>December 13, 2014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6" name="Picture 5" descr="godzilla image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2"/>
          <a:stretch/>
        </p:blipFill>
        <p:spPr>
          <a:xfrm>
            <a:off x="6412597" y="4480118"/>
            <a:ext cx="2274203" cy="19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4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data collected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data</a:t>
            </a:r>
          </a:p>
          <a:p>
            <a:pPr lvl="1"/>
            <a:r>
              <a:rPr lang="en-US" dirty="0" smtClean="0"/>
              <a:t>Capacity of subway crossings</a:t>
            </a:r>
          </a:p>
          <a:p>
            <a:pPr lvl="1"/>
            <a:r>
              <a:rPr lang="en-US" dirty="0" smtClean="0"/>
              <a:t>Overall bicycle capacity on crossings</a:t>
            </a:r>
          </a:p>
          <a:p>
            <a:pPr lvl="1"/>
            <a:r>
              <a:rPr lang="en-US" dirty="0" smtClean="0"/>
              <a:t>Commuter-adjusted population of Washington, DC</a:t>
            </a:r>
          </a:p>
          <a:p>
            <a:pPr lvl="1"/>
            <a:r>
              <a:rPr lang="en-US" dirty="0" smtClean="0"/>
              <a:t>Evacuation plan for DC</a:t>
            </a:r>
          </a:p>
          <a:p>
            <a:pPr lvl="1"/>
            <a:endParaRPr lang="en-US" dirty="0"/>
          </a:p>
          <a:p>
            <a:r>
              <a:rPr lang="en-US" dirty="0" smtClean="0"/>
              <a:t>Traffic density data</a:t>
            </a:r>
          </a:p>
          <a:p>
            <a:pPr lvl="1"/>
            <a:r>
              <a:rPr lang="en-US" dirty="0" smtClean="0"/>
              <a:t>Collected from 2 days of 15-minute segments of data on 14</a:t>
            </a:r>
            <a:r>
              <a:rPr lang="en-US" baseline="30000" dirty="0" smtClean="0"/>
              <a:t>th</a:t>
            </a:r>
            <a:r>
              <a:rPr lang="en-US" dirty="0" smtClean="0"/>
              <a:t> Street Bridge (I-395) river crossing</a:t>
            </a:r>
          </a:p>
          <a:p>
            <a:pPr lvl="1"/>
            <a:r>
              <a:rPr lang="en-US" dirty="0" smtClean="0"/>
              <a:t>Used to drive overall traffic flow model (van </a:t>
            </a:r>
            <a:r>
              <a:rPr lang="en-US" dirty="0" err="1" smtClean="0"/>
              <a:t>Aerde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Used speed sensor data as surrogate for flow in most analyses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38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DC Evacuation Plan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281" y="1389991"/>
            <a:ext cx="5917325" cy="51684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70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Exploration of 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Visualization tools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82880" lvl="1"/>
            <a:endParaRPr lang="en-US" dirty="0" smtClean="0"/>
          </a:p>
          <a:p>
            <a:pPr marL="182880" lvl="1"/>
            <a:endParaRPr lang="en-US" dirty="0"/>
          </a:p>
          <a:p>
            <a:pPr marL="182880" lvl="1"/>
            <a:endParaRPr lang="en-US" dirty="0" smtClean="0"/>
          </a:p>
          <a:p>
            <a:pPr marL="182880" lvl="1"/>
            <a:endParaRPr lang="en-US" dirty="0" smtClean="0"/>
          </a:p>
          <a:p>
            <a:pPr marL="182880" lvl="1"/>
            <a:r>
              <a:rPr lang="en-US" dirty="0" smtClean="0"/>
              <a:t>Statistical </a:t>
            </a:r>
            <a:r>
              <a:rPr lang="en-US" dirty="0"/>
              <a:t>exploration with </a:t>
            </a:r>
            <a:r>
              <a:rPr lang="en-US" dirty="0" smtClean="0"/>
              <a:t>R</a:t>
            </a:r>
          </a:p>
          <a:p>
            <a:pPr marL="457200" lvl="2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AutoShape 4" descr="data:image/jpeg;base64,/9j/4AAQSkZJRgABAQAAAQABAAD/2wCEAAkGBxISEhMTEhIWFhQXGBwZFRgYFhYfGRkfIBwZIx4hHB4aHSokJh8nHRkdIT0mMSwrLzQwHSAzODQsNygtLisBCgoKDgwNFxAQGCwcHR8rNywsLCwsLCwsNCs3LCwsNywsLCs1KzcsLCwrLCwrLDc3KywrKywsKysrKyssKysrK//AABEIAEMAWAMBIgACEQEDEQH/xAAbAAACAwADAAAAAAAAAAAAAAAFBgAEBwECA//EAEIQAAECAwUDCAYHBwUAAAAAAAECAwAEEQUGEiExQVGBBxMiMkJhcZEzUqGxwdIUI1N0grPRJGJyk5Si4RY0VIOS/8QAGAEAAwEBAAAAAAAAAAAAAAAAAAIDAQT/xAAcEQEAAwACAwAAAAAAAAAAAAAAAQIRAyESMTL/2gAMAwEAAhEDEQA/ANxjhSqCp0jxnJpDSFLWaJAz/wAd8IF4LdU4MThLbNeggdZZ8NvuEAMdpXtZb6LYLqu7q+e3hC5P3tmVHJaGu4AE+39IFSUg/MDF6FnftPHbFO0rUkpTop+sc0pqa+AhWLrk8+5mZh0/jUB5A0jwWF7XVj8av1jylLMtaczRL8w2dFPHB/ZTF5gQXY5MZhWbs6PBDfxKvhGgOROvo6k04P8AtVTyJpBCVvdOt9YpdH7wFfNNItjkuH/Mcr/CiK7/ACbTCc2ppJ3BSCPaD8IMA/ZV/JdwhLwLKt6s0f8ArZxhsQsEAg1BzBGhjGbTsCdYB55grQO230h4mnSHERzd28zsmegS5L9psnq7ynd7oNDZ4kU7KtFqYbS60rEhQy3jeCNhGlIka0rXrtFKnFJUfqWBicptO7xzCeJgDduzTNuKmZgdBPVTsA2JED7xzJKVp+0f6XAqPvhqmnPo9mEp1wE8YVhUvJbb85MpkJEdI5KUOqhI1UTsSN+00AzMPd0rjy0iAoJ5x/tOrFVV/d9UeEAORSy0iWdmj6R9xQqdQlBoB4VqrjGj0jWs5vdaTjbzmFThPOoQlIdUkDEhRzpX1fbAdNpzZyCXCfvS/li9fX06vvLX5TsBbdn3GJZ5basKqUChqNa08o7a1jx1GZnRH6XPfZu/1Dnyx0ctCcTqh0eMyse9MXLM5OXXWW3DaTwK0JURhTlUVjpaVy5iTRzqZtTyARjStNDQ7QQfZCReszjfGXhK3sm2SKldPVdIUg9wWMwfGDyLOlbUaLzADMwk0WKaK3LA2HYqFhs4gtK8ylSkK3Gh18ot8nbxatR1gHouMlRH8KhTjQxnLxxmwKW2cdrlTzkjO/RXQUoeOHCdEOAZU7lAcco5gtypyYSGZlOS0OIOW0pWkp/SJHMqA3xki286inb5xHeCa5eZHCDko8JqQLdcwCk8dDDBe+wfpLYU3TnUZpr2h6pjObMnVMOEUKSDRaDl4giCWGbkinQll2TXk4ytSgDtSo1qONR5b40GsZLNJIcTNSysDqe7IjalQ2gjKHe717WZiiF/VPbUKOR70HaPbBDSlfX06vvLX5TsALxs45daAQMRAqdBkdfOD99fTn7y1+U7A+amGmm1uPAlCR1RSqjuz2R3V+UJ9miy73c0y02WQcCEprzyM6ADdHjbV7m3G8LgShJNcCVhbrlOyhKRXXbpCOmbZUkKNmuIQc8ZQaU36R7TMwW2yJQIbdXQBdBkO498TilfcG8pEpKWUlCnpijQUpTjhOgxEnCneQKCLXJUwZmcmrQwkM05lgntZ9IjuyAgXd+68tNOJFoTrzi9jKkhttXEKVi8x4Q92zeaWkWksS6QVAYGmmk1puSkDU93nSE5OTejVrnbpfL9omJSTTmS6lxzuQghRr40CfxCJFu59iuN45iazmns1CtQ2nUIB2naTpXTICOYicyQAvJdVmbGI1Q6NHE6/iG0QwRIAx60bEnZMkqbLiB226kcRqIGG0WXMlZH4xuZgVaV3JR/0su2o78ICvMZxmBlTq6ttnEVftDeZNT6N2K97P8AaO8PjBq3bLQyvmWRhQmYQQComg5tyuajXbAe96KSjpqk+Cgdh3R21+EM7NdmX2pLNIVLoIDaUnE9kRQajBCmXW1KUEhJSkkhINRgOqc93w74brA5M5BbDK3OeWVISogukDMD1KRfty5ku1LqMowlDiDjyGawNQonM5RzcdssraNhn9pWeMHQJA1pU0G4jdDpyV2dLKaMwcS5sEpdU4QSjcEDQJIp37yYXJFIUkpqnD2cSgKpNcs9oNRwjixbQVZ00HCQWHDgdooEU2Ky2p290X5axMbBKTktliR1QqoqNsSOVV2iRIkASODEiQBk/KBZjTk2oqCjkNHHANNwUBCs/YMvhPRVp9o780SJFYK3eyEBLDQGgQkDyEW4kSJGY3b13JYzDpwK650ddA4AKoIof6ZlfUV/Ne+eJEisz0Rrd0U0k2AK0CaCpJNASBmc9BSJEiRI7//Z"/>
          <p:cNvSpPr>
            <a:spLocks noChangeAspect="1" noChangeArrowheads="1"/>
          </p:cNvSpPr>
          <p:nvPr/>
        </p:nvSpPr>
        <p:spPr bwMode="auto">
          <a:xfrm>
            <a:off x="12065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016" y="1864436"/>
            <a:ext cx="4838700" cy="942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637" y="3099811"/>
            <a:ext cx="2286000" cy="2000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71647"/>
            <a:ext cx="4381500" cy="800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50" y="5166406"/>
            <a:ext cx="8382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Exploratory and Deductive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Explore:  Incidents </a:t>
            </a:r>
            <a:r>
              <a:rPr lang="en-US" dirty="0"/>
              <a:t>by </a:t>
            </a:r>
            <a:r>
              <a:rPr lang="en-US" dirty="0" smtClean="0"/>
              <a:t>Hour of Weekday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14</a:t>
            </a:fld>
            <a:endParaRPr lang="en-US"/>
          </a:p>
        </p:txBody>
      </p:sp>
      <p:graphicFrame>
        <p:nvGraphicFramePr>
          <p:cNvPr id="9" name="Content Placeholder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3978634"/>
              </p:ext>
            </p:extLst>
          </p:nvPr>
        </p:nvGraphicFramePr>
        <p:xfrm>
          <a:off x="2074534" y="1803021"/>
          <a:ext cx="6612266" cy="5110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Acrobat Document" r:id="rId4" imgW="6035040" imgH="4663440" progId="AcroExch.Document.11">
                  <p:embed/>
                </p:oleObj>
              </mc:Choice>
              <mc:Fallback>
                <p:oleObj name="Acrobat Document" r:id="rId4" imgW="6035040" imgH="466344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74534" y="1803021"/>
                        <a:ext cx="6612266" cy="51101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316" y="1749971"/>
            <a:ext cx="7556939" cy="42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3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Explore:  Incidents by Day of Week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40" y="1524000"/>
            <a:ext cx="8585200" cy="48291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4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Explore:  Bikes by hour (Weekday)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4025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24966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Explore:  Glare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3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1973"/>
            <a:ext cx="8229600" cy="1143000"/>
          </a:xfrm>
        </p:spPr>
        <p:txBody>
          <a:bodyPr/>
          <a:lstStyle/>
          <a:p>
            <a:r>
              <a:rPr lang="en-US" dirty="0" smtClean="0"/>
              <a:t>Explore: Scatterplot 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098" y="1671426"/>
            <a:ext cx="4953000" cy="46015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13" y="1325312"/>
            <a:ext cx="615315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1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9581"/>
            <a:ext cx="8229600" cy="1143000"/>
          </a:xfrm>
        </p:spPr>
        <p:txBody>
          <a:bodyPr/>
          <a:lstStyle/>
          <a:p>
            <a:r>
              <a:rPr lang="en-US" dirty="0" smtClean="0"/>
              <a:t>Explore: Regression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292772"/>
            <a:ext cx="6615112" cy="495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3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27973" y="1554219"/>
            <a:ext cx="4772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tx2"/>
                </a:solidFill>
                <a:latin typeface="+mj-lt"/>
              </a:rPr>
              <a:t>AGENDA</a:t>
            </a:r>
            <a:endParaRPr lang="en-US" sz="4000" dirty="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685800" y="2407573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7818" y="2457610"/>
            <a:ext cx="7019354" cy="316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0"/>
              <a:buChar char="w"/>
            </a:pPr>
            <a:r>
              <a:rPr lang="en-US" sz="2400" dirty="0" smtClean="0">
                <a:sym typeface="Wingdings"/>
              </a:rPr>
              <a:t>Introduction and Statement of Problem</a:t>
            </a:r>
            <a:endParaRPr lang="en-US" sz="2400" dirty="0" smtClean="0"/>
          </a:p>
          <a:p>
            <a:pPr marL="342900" indent="-342900">
              <a:lnSpc>
                <a:spcPct val="150000"/>
              </a:lnSpc>
              <a:buFont typeface="Wingdings" charset="0"/>
              <a:buChar char="w"/>
            </a:pPr>
            <a:r>
              <a:rPr lang="en-US" sz="2400" dirty="0" smtClean="0">
                <a:sym typeface="Wingdings"/>
              </a:rPr>
              <a:t>Approach</a:t>
            </a:r>
          </a:p>
          <a:p>
            <a:pPr marL="342900" indent="-342900">
              <a:lnSpc>
                <a:spcPct val="150000"/>
              </a:lnSpc>
              <a:buFont typeface="Wingdings" charset="0"/>
              <a:buChar char="w"/>
            </a:pPr>
            <a:r>
              <a:rPr lang="en-US" sz="2400" dirty="0" smtClean="0">
                <a:sym typeface="Wingdings"/>
              </a:rPr>
              <a:t>Results</a:t>
            </a:r>
          </a:p>
          <a:p>
            <a:pPr marL="800100" lvl="1" indent="-342900">
              <a:lnSpc>
                <a:spcPct val="120000"/>
              </a:lnSpc>
              <a:buFont typeface="Wingdings" charset="0"/>
              <a:buChar char="w"/>
            </a:pPr>
            <a:r>
              <a:rPr lang="en-US" sz="2400" dirty="0" smtClean="0">
                <a:sym typeface="Wingdings"/>
              </a:rPr>
              <a:t>Exploratory and Deductive</a:t>
            </a:r>
          </a:p>
          <a:p>
            <a:pPr marL="800100" lvl="1" indent="-342900">
              <a:lnSpc>
                <a:spcPct val="120000"/>
              </a:lnSpc>
              <a:buFont typeface="Wingdings" charset="0"/>
              <a:buChar char="w"/>
            </a:pPr>
            <a:r>
              <a:rPr lang="en-US" sz="2400" dirty="0" smtClean="0">
                <a:sym typeface="Wingdings"/>
              </a:rPr>
              <a:t>Modeled</a:t>
            </a:r>
          </a:p>
          <a:p>
            <a:pPr marL="342900" indent="-342900">
              <a:lnSpc>
                <a:spcPct val="150000"/>
              </a:lnSpc>
              <a:buFont typeface="Wingdings" charset="0"/>
              <a:buChar char="w"/>
            </a:pPr>
            <a:r>
              <a:rPr lang="en-US" sz="2400" dirty="0" smtClean="0">
                <a:sym typeface="Wingdings"/>
              </a:rPr>
              <a:t>Discussion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53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by crossing (Mean)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0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precipitation on speed</a:t>
            </a:r>
            <a:endParaRPr lang="en-US" dirty="0"/>
          </a:p>
        </p:txBody>
      </p:sp>
      <p:pic>
        <p:nvPicPr>
          <p:cNvPr id="2" name="Picture 1" descr="speed wx IN_cross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31678"/>
            <a:ext cx="6098915" cy="457418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662867" y="4399055"/>
            <a:ext cx="1828610" cy="1016574"/>
            <a:chOff x="6791995" y="2606108"/>
            <a:chExt cx="1828610" cy="1016574"/>
          </a:xfrm>
        </p:grpSpPr>
        <p:sp>
          <p:nvSpPr>
            <p:cNvPr id="6" name="Rectangle 5"/>
            <p:cNvSpPr/>
            <p:nvPr/>
          </p:nvSpPr>
          <p:spPr>
            <a:xfrm>
              <a:off x="6791995" y="2636896"/>
              <a:ext cx="400342" cy="24850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791995" y="3004811"/>
              <a:ext cx="400342" cy="248503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791995" y="3372726"/>
              <a:ext cx="400342" cy="24850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04363" y="2606108"/>
              <a:ext cx="1416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Light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04363" y="2960507"/>
              <a:ext cx="1416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Heavy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04363" y="3314905"/>
              <a:ext cx="1416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Ice / Snow</a:t>
              </a:r>
              <a:endParaRPr lang="en-US" sz="14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429595" y="2289767"/>
            <a:ext cx="203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Bars show percentage change in speed as compared to dry conditions</a:t>
            </a:r>
            <a:endParaRPr lang="en-US" i="1" dirty="0"/>
          </a:p>
        </p:txBody>
      </p:sp>
      <p:sp>
        <p:nvSpPr>
          <p:cNvPr id="13" name="Rectangle 12"/>
          <p:cNvSpPr/>
          <p:nvPr/>
        </p:nvSpPr>
        <p:spPr>
          <a:xfrm>
            <a:off x="6510276" y="4283539"/>
            <a:ext cx="1662547" cy="124469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57200" y="1751886"/>
            <a:ext cx="401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Inbound Bridge Crossings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8426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 of precipitation on speed</a:t>
            </a:r>
            <a:endParaRPr lang="en-US" dirty="0"/>
          </a:p>
        </p:txBody>
      </p:sp>
      <p:pic>
        <p:nvPicPr>
          <p:cNvPr id="5" name="Picture 4" descr="speed wx OUT_crossing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1532"/>
            <a:ext cx="6080507" cy="456038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662867" y="4413996"/>
            <a:ext cx="1828610" cy="1016574"/>
            <a:chOff x="6791995" y="2606108"/>
            <a:chExt cx="1828610" cy="1016574"/>
          </a:xfrm>
        </p:grpSpPr>
        <p:sp>
          <p:nvSpPr>
            <p:cNvPr id="6" name="Rectangle 5"/>
            <p:cNvSpPr/>
            <p:nvPr/>
          </p:nvSpPr>
          <p:spPr>
            <a:xfrm>
              <a:off x="6791995" y="2636896"/>
              <a:ext cx="400342" cy="248503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791995" y="3004811"/>
              <a:ext cx="400342" cy="248503"/>
            </a:xfrm>
            <a:prstGeom prst="rect">
              <a:avLst/>
            </a:prstGeom>
            <a:solidFill>
              <a:srgbClr val="008000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791995" y="3372726"/>
              <a:ext cx="400342" cy="248503"/>
            </a:xfrm>
            <a:prstGeom prst="rect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204363" y="2606108"/>
              <a:ext cx="1416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Light</a:t>
              </a:r>
              <a:endParaRPr lang="en-US" sz="1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04363" y="2960507"/>
              <a:ext cx="1416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Heavy</a:t>
              </a:r>
              <a:endParaRPr lang="en-US" sz="14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204363" y="3314905"/>
              <a:ext cx="14162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Ice / Snow</a:t>
              </a:r>
              <a:endParaRPr lang="en-US" sz="1400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7200" y="1751886"/>
            <a:ext cx="4010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Outbound Bridge Crossings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429595" y="2304708"/>
            <a:ext cx="2032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Bars show percentage change in speed as compared to dry conditions</a:t>
            </a:r>
            <a:endParaRPr lang="en-US" i="1" dirty="0"/>
          </a:p>
        </p:txBody>
      </p:sp>
      <p:sp>
        <p:nvSpPr>
          <p:cNvPr id="15" name="Rectangle 14"/>
          <p:cNvSpPr/>
          <p:nvPr/>
        </p:nvSpPr>
        <p:spPr>
          <a:xfrm>
            <a:off x="6510276" y="4298480"/>
            <a:ext cx="1662547" cy="124469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2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Average speed by time of day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/>
          </p:nvPr>
        </p:nvGraphicFramePr>
        <p:xfrm>
          <a:off x="873311" y="2093820"/>
          <a:ext cx="6253630" cy="40768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590121" y="5954896"/>
            <a:ext cx="6112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6:30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6108" y="1700495"/>
            <a:ext cx="3206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I-395 North Mainline</a:t>
            </a:r>
            <a:endParaRPr lang="en-US" sz="2000" b="1" dirty="0"/>
          </a:p>
        </p:txBody>
      </p:sp>
      <p:sp>
        <p:nvSpPr>
          <p:cNvPr id="6" name="Rectangle 5"/>
          <p:cNvSpPr/>
          <p:nvPr/>
        </p:nvSpPr>
        <p:spPr>
          <a:xfrm>
            <a:off x="2837446" y="2283185"/>
            <a:ext cx="932301" cy="3702856"/>
          </a:xfrm>
          <a:prstGeom prst="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94402" y="3784720"/>
            <a:ext cx="1571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Speed (mph)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54502" y="2286975"/>
            <a:ext cx="932301" cy="3702856"/>
          </a:xfrm>
          <a:prstGeom prst="rect">
            <a:avLst/>
          </a:prstGeom>
          <a:solidFill>
            <a:schemeClr val="tx2">
              <a:lumMod val="60000"/>
              <a:lumOff val="40000"/>
              <a:alpha val="1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428436" y="5954896"/>
            <a:ext cx="6750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10:30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4626" y="5954896"/>
            <a:ext cx="720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15:00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2657" y="5954896"/>
            <a:ext cx="7206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19:</a:t>
            </a:r>
            <a:r>
              <a:rPr lang="en-US" sz="1600" dirty="0">
                <a:latin typeface="Calibri"/>
                <a:cs typeface="Calibri"/>
              </a:rPr>
              <a:t>0</a:t>
            </a:r>
            <a:r>
              <a:rPr lang="en-US" sz="1600" dirty="0" smtClean="0">
                <a:latin typeface="Calibri"/>
                <a:cs typeface="Calibri"/>
              </a:rPr>
              <a:t>0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80584" y="5960900"/>
            <a:ext cx="716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00:00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4126" y="5960900"/>
            <a:ext cx="716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23:59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41866" y="6314648"/>
            <a:ext cx="1446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libri"/>
                <a:cs typeface="Calibri"/>
              </a:rPr>
              <a:t>Time of Day</a:t>
            </a:r>
            <a:endParaRPr lang="en-US" dirty="0">
              <a:latin typeface="Calibri"/>
              <a:cs typeface="Calibri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837446" y="4065321"/>
            <a:ext cx="9323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854502" y="4065321"/>
            <a:ext cx="93230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67171" y="4065321"/>
            <a:ext cx="6463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78044" y="3882604"/>
            <a:ext cx="21659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31 </a:t>
            </a:r>
            <a:r>
              <a:rPr lang="en-US" sz="1600" i="1" dirty="0" smtClean="0">
                <a:latin typeface="Calibri"/>
                <a:cs typeface="Calibri"/>
              </a:rPr>
              <a:t>rush hour average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74684" y="3340413"/>
            <a:ext cx="19774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40 </a:t>
            </a:r>
            <a:r>
              <a:rPr lang="en-US" sz="1600" i="1" dirty="0" smtClean="0">
                <a:latin typeface="Calibri"/>
                <a:cs typeface="Calibri"/>
              </a:rPr>
              <a:t>posted speed limit</a:t>
            </a:r>
            <a:endParaRPr lang="en-US" sz="1600" i="1" dirty="0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83098" y="2643884"/>
            <a:ext cx="20433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libri"/>
                <a:cs typeface="Calibri"/>
              </a:rPr>
              <a:t>51 </a:t>
            </a:r>
            <a:r>
              <a:rPr lang="en-US" sz="1600" i="1" dirty="0" smtClean="0">
                <a:latin typeface="Calibri"/>
                <a:cs typeface="Calibri"/>
              </a:rPr>
              <a:t>free flow speed</a:t>
            </a:r>
            <a:endParaRPr lang="en-US" sz="1600" i="1" dirty="0">
              <a:latin typeface="Calibri"/>
              <a:cs typeface="Calibri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6967171" y="2823409"/>
            <a:ext cx="6463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967171" y="3510036"/>
            <a:ext cx="64633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453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Modeled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08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</a:t>
            </a:r>
            <a:r>
              <a:rPr lang="en-US" dirty="0"/>
              <a:t>t</a:t>
            </a:r>
            <a:r>
              <a:rPr lang="en-US" dirty="0" smtClean="0"/>
              <a:t>raffic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Historically, hydrodynamic models have been applied to macroscopic traffic flow modeling</a:t>
            </a:r>
          </a:p>
          <a:p>
            <a:r>
              <a:rPr lang="en-US" dirty="0" smtClean="0"/>
              <a:t>“Human component” (vehicle drivers) is a complicating factor – creates behaviors inconsistent with the pure flow models</a:t>
            </a:r>
          </a:p>
          <a:p>
            <a:r>
              <a:rPr lang="en-US" dirty="0" smtClean="0"/>
              <a:t>Since data are available, researchers are able to use curve-fitting models</a:t>
            </a:r>
          </a:p>
          <a:p>
            <a:pPr lvl="1"/>
            <a:r>
              <a:rPr lang="en-US" dirty="0" smtClean="0"/>
              <a:t>Based on the most basic fluid dynamic relationship: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Traffic engineering literature suggests this class of model prevails in operational contexts, though there are many variations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4848575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Flow  =  Density  x  Speed</a:t>
            </a: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6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The Van </a:t>
            </a:r>
            <a:r>
              <a:rPr lang="en-US" dirty="0" err="1" smtClean="0"/>
              <a:t>Aerde</a:t>
            </a:r>
            <a:r>
              <a:rPr lang="en-US" dirty="0" smtClean="0"/>
              <a:t> model (1995) is chosen</a:t>
            </a:r>
            <a:endParaRPr lang="en-US" dirty="0"/>
          </a:p>
        </p:txBody>
      </p:sp>
      <p:sp>
        <p:nvSpPr>
          <p:cNvPr id="18" name="Freeform 17"/>
          <p:cNvSpPr/>
          <p:nvPr/>
        </p:nvSpPr>
        <p:spPr>
          <a:xfrm>
            <a:off x="1447800" y="2294462"/>
            <a:ext cx="2935111" cy="1439338"/>
          </a:xfrm>
          <a:custGeom>
            <a:avLst/>
            <a:gdLst>
              <a:gd name="connsiteX0" fmla="*/ 0 w 2935111"/>
              <a:gd name="connsiteY0" fmla="*/ 1425227 h 1439338"/>
              <a:gd name="connsiteX1" fmla="*/ 1185333 w 2935111"/>
              <a:gd name="connsiteY1" fmla="*/ 5 h 1439338"/>
              <a:gd name="connsiteX2" fmla="*/ 2935111 w 2935111"/>
              <a:gd name="connsiteY2" fmla="*/ 1439338 h 1439338"/>
              <a:gd name="connsiteX3" fmla="*/ 2935111 w 2935111"/>
              <a:gd name="connsiteY3" fmla="*/ 1439338 h 1439338"/>
              <a:gd name="connsiteX4" fmla="*/ 2935111 w 2935111"/>
              <a:gd name="connsiteY4" fmla="*/ 1439338 h 143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5111" h="1439338">
                <a:moveTo>
                  <a:pt x="0" y="1425227"/>
                </a:moveTo>
                <a:cubicBezTo>
                  <a:pt x="348074" y="711440"/>
                  <a:pt x="696148" y="-2347"/>
                  <a:pt x="1185333" y="5"/>
                </a:cubicBezTo>
                <a:cubicBezTo>
                  <a:pt x="1674518" y="2357"/>
                  <a:pt x="2935111" y="1439338"/>
                  <a:pt x="2935111" y="1439338"/>
                </a:cubicBezTo>
                <a:lnTo>
                  <a:pt x="2935111" y="1439338"/>
                </a:lnTo>
                <a:lnTo>
                  <a:pt x="2935111" y="1439338"/>
                </a:lnTo>
              </a:path>
            </a:pathLst>
          </a:custGeom>
          <a:ln w="39116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181600" y="4419600"/>
            <a:ext cx="1538180" cy="1636889"/>
          </a:xfrm>
          <a:custGeom>
            <a:avLst/>
            <a:gdLst>
              <a:gd name="connsiteX0" fmla="*/ 0 w 1538180"/>
              <a:gd name="connsiteY0" fmla="*/ 0 h 1636889"/>
              <a:gd name="connsiteX1" fmla="*/ 1538111 w 1538180"/>
              <a:gd name="connsiteY1" fmla="*/ 1171222 h 1636889"/>
              <a:gd name="connsiteX2" fmla="*/ 70556 w 1538180"/>
              <a:gd name="connsiteY2" fmla="*/ 1636889 h 1636889"/>
              <a:gd name="connsiteX3" fmla="*/ 70556 w 1538180"/>
              <a:gd name="connsiteY3" fmla="*/ 1636889 h 1636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8180" h="1636889">
                <a:moveTo>
                  <a:pt x="0" y="0"/>
                </a:moveTo>
                <a:cubicBezTo>
                  <a:pt x="763176" y="449203"/>
                  <a:pt x="1526352" y="898407"/>
                  <a:pt x="1538111" y="1171222"/>
                </a:cubicBezTo>
                <a:cubicBezTo>
                  <a:pt x="1549870" y="1444037"/>
                  <a:pt x="70556" y="1636889"/>
                  <a:pt x="70556" y="1636889"/>
                </a:cubicBezTo>
                <a:lnTo>
                  <a:pt x="70556" y="1636889"/>
                </a:lnTo>
              </a:path>
            </a:pathLst>
          </a:custGeom>
          <a:ln w="39116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 rot="248175">
            <a:off x="1415049" y="4677798"/>
            <a:ext cx="2980989" cy="1312404"/>
          </a:xfrm>
          <a:custGeom>
            <a:avLst/>
            <a:gdLst>
              <a:gd name="connsiteX0" fmla="*/ 0 w 2596444"/>
              <a:gd name="connsiteY0" fmla="*/ 64983 h 1292650"/>
              <a:gd name="connsiteX1" fmla="*/ 874889 w 2596444"/>
              <a:gd name="connsiteY1" fmla="*/ 107317 h 1292650"/>
              <a:gd name="connsiteX2" fmla="*/ 1933222 w 2596444"/>
              <a:gd name="connsiteY2" fmla="*/ 1066872 h 1292650"/>
              <a:gd name="connsiteX3" fmla="*/ 2596444 w 2596444"/>
              <a:gd name="connsiteY3" fmla="*/ 1292650 h 1292650"/>
              <a:gd name="connsiteX4" fmla="*/ 2596444 w 2596444"/>
              <a:gd name="connsiteY4" fmla="*/ 1292650 h 129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6444" h="1292650">
                <a:moveTo>
                  <a:pt x="0" y="64983"/>
                </a:moveTo>
                <a:cubicBezTo>
                  <a:pt x="276342" y="2659"/>
                  <a:pt x="552685" y="-59664"/>
                  <a:pt x="874889" y="107317"/>
                </a:cubicBezTo>
                <a:cubicBezTo>
                  <a:pt x="1197093" y="274298"/>
                  <a:pt x="1646296" y="869317"/>
                  <a:pt x="1933222" y="1066872"/>
                </a:cubicBezTo>
                <a:cubicBezTo>
                  <a:pt x="2220148" y="1264428"/>
                  <a:pt x="2596444" y="1292650"/>
                  <a:pt x="2596444" y="1292650"/>
                </a:cubicBezTo>
                <a:lnTo>
                  <a:pt x="2596444" y="1292650"/>
                </a:lnTo>
              </a:path>
            </a:pathLst>
          </a:custGeom>
          <a:ln w="39116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447800" y="1676400"/>
            <a:ext cx="2895600" cy="2057400"/>
            <a:chOff x="5715000" y="1600200"/>
            <a:chExt cx="2895600" cy="2057400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5715000" y="1600200"/>
              <a:ext cx="0" cy="2057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5715000" y="3657600"/>
              <a:ext cx="2895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1447800" y="4038600"/>
            <a:ext cx="2895600" cy="2057400"/>
            <a:chOff x="5715000" y="1600200"/>
            <a:chExt cx="2895600" cy="2057400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715000" y="1600200"/>
              <a:ext cx="0" cy="2057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5715000" y="3657600"/>
              <a:ext cx="2895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181600" y="4038600"/>
            <a:ext cx="2895600" cy="2057400"/>
            <a:chOff x="5715000" y="1600200"/>
            <a:chExt cx="2895600" cy="2057400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5715000" y="1600200"/>
              <a:ext cx="0" cy="205740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5715000" y="3657600"/>
              <a:ext cx="2895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Straight Connector 35"/>
          <p:cNvCxnSpPr/>
          <p:nvPr/>
        </p:nvCxnSpPr>
        <p:spPr>
          <a:xfrm>
            <a:off x="2133600" y="2209800"/>
            <a:ext cx="0" cy="24384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47800" y="2286000"/>
            <a:ext cx="1143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267200" y="5715000"/>
            <a:ext cx="0" cy="45720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114800" y="610766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i="1" baseline="-25000" dirty="0" smtClean="0"/>
              <a:t>j</a:t>
            </a:r>
            <a:endParaRPr lang="en-US" i="1" baseline="-25000" dirty="0"/>
          </a:p>
        </p:txBody>
      </p:sp>
      <p:sp>
        <p:nvSpPr>
          <p:cNvPr id="43" name="TextBox 42"/>
          <p:cNvSpPr txBox="1"/>
          <p:nvPr/>
        </p:nvSpPr>
        <p:spPr>
          <a:xfrm>
            <a:off x="1066800" y="5410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</a:t>
            </a:r>
            <a:r>
              <a:rPr lang="en-US" i="1" baseline="-25000" dirty="0" smtClean="0"/>
              <a:t>c</a:t>
            </a:r>
            <a:endParaRPr lang="en-US" i="1" baseline="-25000" dirty="0"/>
          </a:p>
        </p:txBody>
      </p:sp>
      <p:sp>
        <p:nvSpPr>
          <p:cNvPr id="44" name="TextBox 43"/>
          <p:cNvSpPr txBox="1"/>
          <p:nvPr/>
        </p:nvSpPr>
        <p:spPr>
          <a:xfrm>
            <a:off x="1066800" y="44196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</a:t>
            </a:r>
            <a:r>
              <a:rPr lang="en-US" i="1" baseline="-25000" dirty="0"/>
              <a:t>f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66800" y="2057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q</a:t>
            </a:r>
            <a:r>
              <a:rPr lang="en-US" i="1" baseline="-25000" dirty="0" smtClean="0"/>
              <a:t>c</a:t>
            </a:r>
            <a:endParaRPr lang="en-US" i="1" baseline="-25000" dirty="0"/>
          </a:p>
        </p:txBody>
      </p:sp>
      <p:sp>
        <p:nvSpPr>
          <p:cNvPr id="46" name="TextBox 45"/>
          <p:cNvSpPr txBox="1"/>
          <p:nvPr/>
        </p:nvSpPr>
        <p:spPr>
          <a:xfrm>
            <a:off x="381000" y="176426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(Q)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934200" y="6096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(Q)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590800" y="60960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Density (K)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2590800" y="3733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Density (K)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28600" y="40386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Speed (U)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962400" y="40386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Speed (U)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447800" y="5562600"/>
            <a:ext cx="533400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947355" y="220415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</a:t>
            </a:r>
            <a:r>
              <a:rPr lang="en-US" i="1" baseline="-25000" dirty="0" smtClean="0"/>
              <a:t>f</a:t>
            </a:r>
            <a:r>
              <a:rPr lang="en-US" i="1" dirty="0" smtClean="0"/>
              <a:t> – Free flow speed</a:t>
            </a:r>
            <a:endParaRPr lang="en-US" i="1" baseline="-25000" dirty="0"/>
          </a:p>
        </p:txBody>
      </p:sp>
      <p:sp>
        <p:nvSpPr>
          <p:cNvPr id="62" name="TextBox 61"/>
          <p:cNvSpPr txBox="1"/>
          <p:nvPr/>
        </p:nvSpPr>
        <p:spPr>
          <a:xfrm>
            <a:off x="4947355" y="258139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u</a:t>
            </a:r>
            <a:r>
              <a:rPr lang="en-US" i="1" baseline="-25000" dirty="0" smtClean="0"/>
              <a:t>c</a:t>
            </a:r>
            <a:r>
              <a:rPr lang="en-US" i="1" dirty="0" smtClean="0"/>
              <a:t> – Speed at maximum flow (capacity)</a:t>
            </a:r>
            <a:endParaRPr lang="en-US" i="1" baseline="-25000" dirty="0"/>
          </a:p>
        </p:txBody>
      </p:sp>
      <p:sp>
        <p:nvSpPr>
          <p:cNvPr id="63" name="TextBox 62"/>
          <p:cNvSpPr txBox="1"/>
          <p:nvPr/>
        </p:nvSpPr>
        <p:spPr>
          <a:xfrm>
            <a:off x="4947355" y="2958628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q</a:t>
            </a:r>
            <a:r>
              <a:rPr lang="en-US" i="1" baseline="-25000" dirty="0" smtClean="0"/>
              <a:t>c</a:t>
            </a:r>
            <a:r>
              <a:rPr lang="en-US" i="1" dirty="0" smtClean="0"/>
              <a:t> – Maximum flow</a:t>
            </a:r>
            <a:endParaRPr lang="en-US" i="1" baseline="-25000" dirty="0"/>
          </a:p>
        </p:txBody>
      </p:sp>
      <p:sp>
        <p:nvSpPr>
          <p:cNvPr id="64" name="TextBox 63"/>
          <p:cNvSpPr txBox="1"/>
          <p:nvPr/>
        </p:nvSpPr>
        <p:spPr>
          <a:xfrm>
            <a:off x="4947355" y="3335865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k</a:t>
            </a:r>
            <a:r>
              <a:rPr lang="en-US" i="1" baseline="-25000" dirty="0" smtClean="0"/>
              <a:t>j</a:t>
            </a:r>
            <a:r>
              <a:rPr lang="en-US" i="1" dirty="0" smtClean="0"/>
              <a:t> – Jam density</a:t>
            </a:r>
            <a:endParaRPr lang="en-US" i="1" baseline="-25000" dirty="0"/>
          </a:p>
        </p:txBody>
      </p:sp>
      <p:sp>
        <p:nvSpPr>
          <p:cNvPr id="3" name="TextBox 2"/>
          <p:cNvSpPr txBox="1"/>
          <p:nvPr/>
        </p:nvSpPr>
        <p:spPr>
          <a:xfrm>
            <a:off x="4566355" y="1577623"/>
            <a:ext cx="397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fully described by a four parameter input vector: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9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US" dirty="0" smtClean="0"/>
              <a:t>echnology options for speed data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7250" b="9907"/>
          <a:stretch/>
        </p:blipFill>
        <p:spPr>
          <a:xfrm>
            <a:off x="728133" y="4734277"/>
            <a:ext cx="3632200" cy="1763888"/>
          </a:xfrm>
          <a:prstGeom prst="rect">
            <a:avLst/>
          </a:prstGeom>
        </p:spPr>
      </p:pic>
      <p:pic>
        <p:nvPicPr>
          <p:cNvPr id="4" name="Picture 3" descr="vpp road sig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4" y="4935362"/>
            <a:ext cx="3592730" cy="920750"/>
          </a:xfrm>
          <a:prstGeom prst="rect">
            <a:avLst/>
          </a:prstGeom>
        </p:spPr>
      </p:pic>
      <p:pic>
        <p:nvPicPr>
          <p:cNvPr id="5" name="Picture 4" descr="loop detector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89" y="2372360"/>
            <a:ext cx="3048000" cy="2263140"/>
          </a:xfrm>
          <a:prstGeom prst="rect">
            <a:avLst/>
          </a:prstGeom>
        </p:spPr>
      </p:pic>
      <p:pic>
        <p:nvPicPr>
          <p:cNvPr id="6" name="Picture 5" descr="gps-device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34" y="2372360"/>
            <a:ext cx="3480741" cy="2140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62750" y="1704623"/>
            <a:ext cx="3516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Infrastructure-based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590821" y="1704623"/>
            <a:ext cx="25936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Probe-based</a:t>
            </a:r>
            <a:endParaRPr lang="en-US" sz="2000" b="1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4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3128848" y="4877523"/>
            <a:ext cx="2435588" cy="5379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128848" y="3530547"/>
            <a:ext cx="2435588" cy="5379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799993" y="2529790"/>
            <a:ext cx="2435588" cy="53790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the model parameters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8937" y="2606748"/>
            <a:ext cx="7871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Speed</a:t>
            </a:r>
            <a:r>
              <a:rPr lang="en-US" dirty="0" smtClean="0"/>
              <a:t>		Time-mean speed	Space-mean speed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68499" y="379949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Density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68499" y="510679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Flow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66862" y="359141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Lane occupancy	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66862" y="414541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Zone occupancy	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6868" y="494105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by lane	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66868" y="5406722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Flow by zone	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73380" y="3763194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data available	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73380" y="510679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data available	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89055" y="1740327"/>
            <a:ext cx="3206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Infrastructure-based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18914" y="1740327"/>
            <a:ext cx="21646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Probe-based</a:t>
            </a:r>
            <a:endParaRPr lang="en-US" sz="2000" b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57200" y="3311392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4659072"/>
            <a:ext cx="822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16943" y="6179599"/>
            <a:ext cx="782935" cy="40341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19411" y="6179599"/>
            <a:ext cx="2315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Selected parameters</a:t>
            </a:r>
            <a:endParaRPr lang="en-US" i="1" dirty="0"/>
          </a:p>
        </p:txBody>
      </p:sp>
      <p:sp>
        <p:nvSpPr>
          <p:cNvPr id="24" name="Rectangle 23"/>
          <p:cNvSpPr/>
          <p:nvPr/>
        </p:nvSpPr>
        <p:spPr>
          <a:xfrm>
            <a:off x="370534" y="6064143"/>
            <a:ext cx="3424523" cy="623334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5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14" t="18915" r="10769" b="29065"/>
          <a:stretch/>
        </p:blipFill>
        <p:spPr bwMode="auto">
          <a:xfrm>
            <a:off x="304800" y="1579179"/>
            <a:ext cx="8355724" cy="5202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Detector #3490</a:t>
            </a: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rot="1388807">
            <a:off x="7218923" y="4946942"/>
            <a:ext cx="838200" cy="457200"/>
          </a:xfrm>
          <a:prstGeom prst="lef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6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Statement of Problem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28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Meet Detector #3490</a:t>
            </a:r>
            <a:endParaRPr lang="en-US" dirty="0"/>
          </a:p>
        </p:txBody>
      </p:sp>
      <p:pic>
        <p:nvPicPr>
          <p:cNvPr id="4" name="Picture 3" descr="Screen Shot 2014-10-29 at 2.08.30 PM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3906"/>
            <a:ext cx="9144000" cy="43344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" y="6248400"/>
            <a:ext cx="5257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Source: Google Maps 3D earth view</a:t>
            </a:r>
            <a:endParaRPr lang="en-US" sz="14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91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533400"/>
            <a:ext cx="8517467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Modeling I395 </a:t>
            </a:r>
            <a:r>
              <a:rPr lang="en-US" dirty="0"/>
              <a:t>n</a:t>
            </a:r>
            <a:r>
              <a:rPr lang="en-US" dirty="0" smtClean="0"/>
              <a:t>orth </a:t>
            </a:r>
            <a:r>
              <a:rPr lang="en-US" dirty="0"/>
              <a:t>m</a:t>
            </a:r>
            <a:r>
              <a:rPr lang="en-US" dirty="0" smtClean="0"/>
              <a:t>ainline crossing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4757" y="6268998"/>
            <a:ext cx="791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is built (and shown here) per traffic lane. This crossing has four lanes.</a:t>
            </a:r>
            <a:endParaRPr lang="en-US" dirty="0"/>
          </a:p>
        </p:txBody>
      </p:sp>
      <p:pic>
        <p:nvPicPr>
          <p:cNvPr id="6" name="ObsAndMode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9210" y="1333223"/>
            <a:ext cx="6234434" cy="487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0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model: sensitivity to conditions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32</a:t>
            </a:fld>
            <a:endParaRPr 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828524"/>
              </p:ext>
            </p:extLst>
          </p:nvPr>
        </p:nvGraphicFramePr>
        <p:xfrm>
          <a:off x="776108" y="2328337"/>
          <a:ext cx="7662335" cy="120700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429003"/>
                <a:gridCol w="1058333"/>
                <a:gridCol w="1058333"/>
                <a:gridCol w="1058333"/>
                <a:gridCol w="105833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Modeled</a:t>
                      </a:r>
                      <a:r>
                        <a:rPr lang="en-US" sz="2000" baseline="0" dirty="0" smtClean="0"/>
                        <a:t> Condition</a:t>
                      </a:r>
                      <a:endParaRPr lang="en-US" sz="2000" dirty="0"/>
                    </a:p>
                  </a:txBody>
                  <a:tcPr marB="6400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 smtClean="0"/>
                        <a:t>u</a:t>
                      </a:r>
                      <a:r>
                        <a:rPr lang="en-US" sz="2000" baseline="-25000" dirty="0" err="1" smtClean="0"/>
                        <a:t>f</a:t>
                      </a:r>
                      <a:endParaRPr lang="en-US" sz="2000" baseline="-25000" dirty="0"/>
                    </a:p>
                  </a:txBody>
                  <a:tcPr marR="182880" marB="6400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 smtClean="0"/>
                        <a:t>u</a:t>
                      </a:r>
                      <a:r>
                        <a:rPr lang="en-US" sz="2000" baseline="-25000" dirty="0" err="1" smtClean="0"/>
                        <a:t>c</a:t>
                      </a:r>
                      <a:endParaRPr lang="en-US" sz="2000" baseline="-25000" dirty="0"/>
                    </a:p>
                  </a:txBody>
                  <a:tcPr marR="182880" marB="6400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q</a:t>
                      </a:r>
                      <a:r>
                        <a:rPr lang="en-US" sz="2000" baseline="-25000" dirty="0" smtClean="0"/>
                        <a:t>c</a:t>
                      </a:r>
                      <a:endParaRPr lang="en-US" sz="2000" baseline="-25000" dirty="0"/>
                    </a:p>
                  </a:txBody>
                  <a:tcPr marR="182880" marB="64008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 smtClean="0"/>
                        <a:t>k</a:t>
                      </a:r>
                      <a:r>
                        <a:rPr lang="en-US" sz="2000" baseline="-25000" dirty="0" err="1" smtClean="0"/>
                        <a:t>j</a:t>
                      </a:r>
                      <a:endParaRPr lang="en-US" sz="2000" baseline="-25000" dirty="0"/>
                    </a:p>
                  </a:txBody>
                  <a:tcPr marR="182880" marB="64008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No precipitation *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51</a:t>
                      </a:r>
                      <a:endParaRPr lang="en-US" sz="2000" dirty="0"/>
                    </a:p>
                  </a:txBody>
                  <a:tcPr marR="18288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26</a:t>
                      </a:r>
                      <a:endParaRPr lang="en-US" sz="2000" dirty="0"/>
                    </a:p>
                  </a:txBody>
                  <a:tcPr marR="18288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2083</a:t>
                      </a:r>
                      <a:endParaRPr lang="en-US" sz="2000" dirty="0"/>
                    </a:p>
                  </a:txBody>
                  <a:tcPr marR="18288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287</a:t>
                      </a:r>
                      <a:endParaRPr lang="en-US" sz="2000" dirty="0"/>
                    </a:p>
                  </a:txBody>
                  <a:tcPr marR="18288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Precipitation **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47</a:t>
                      </a:r>
                      <a:endParaRPr lang="en-US" sz="2000" dirty="0"/>
                    </a:p>
                  </a:txBody>
                  <a:tcPr marR="18288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22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R="18288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1773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R="182880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>
                          <a:solidFill>
                            <a:schemeClr val="tx1"/>
                          </a:solidFill>
                        </a:rPr>
                        <a:t>263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marR="182880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6108" y="1700495"/>
            <a:ext cx="3206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I395 North Mainline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54757" y="6254887"/>
            <a:ext cx="7919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is built (and shown here) per traffic lane. This crossing has four lanes.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30112" y="4374446"/>
            <a:ext cx="7041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Modeled parameter vector is based on empirical data put through the ‘data pipeline’.</a:t>
            </a:r>
          </a:p>
          <a:p>
            <a:r>
              <a:rPr lang="en-US" dirty="0" smtClean="0"/>
              <a:t>** Empirical data were unavailable to estimate model. So estimated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f</a:t>
            </a:r>
            <a:r>
              <a:rPr lang="en-US" dirty="0" smtClean="0"/>
              <a:t> based on available probe data, and other parameters from published model results.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397021" y="3510845"/>
            <a:ext cx="80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Miles/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5469470" y="3510845"/>
            <a:ext cx="80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Miles/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6623754" y="3510845"/>
            <a:ext cx="80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Veh</a:t>
            </a:r>
            <a:r>
              <a:rPr lang="en-US" sz="1200" dirty="0" smtClean="0"/>
              <a:t>/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7679262" y="3510845"/>
            <a:ext cx="8015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Veh</a:t>
            </a:r>
            <a:r>
              <a:rPr lang="en-US" sz="1200" dirty="0" smtClean="0"/>
              <a:t>/mi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5836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686800" cy="990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Model allows us to understand crossing capacity as a function of external conditions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" name="Picture 3" descr="WetDry3DScreenshot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511" y="1673578"/>
            <a:ext cx="61976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090" y="533400"/>
            <a:ext cx="8898467" cy="990600"/>
          </a:xfrm>
        </p:spPr>
        <p:txBody>
          <a:bodyPr/>
          <a:lstStyle/>
          <a:p>
            <a:r>
              <a:rPr lang="en-US" dirty="0" smtClean="0"/>
              <a:t>Multimodal capacity between VA and DC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018190" y="2080439"/>
            <a:ext cx="6464300" cy="1412727"/>
            <a:chOff x="1981200" y="2425700"/>
            <a:chExt cx="6464300" cy="1412727"/>
          </a:xfrm>
        </p:grpSpPr>
        <p:pic>
          <p:nvPicPr>
            <p:cNvPr id="9" name="Picture 8" descr="bicycling.jpg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0" t="5981" r="40094" b="2871"/>
            <a:stretch/>
          </p:blipFill>
          <p:spPr>
            <a:xfrm>
              <a:off x="7168800" y="2438400"/>
              <a:ext cx="1276700" cy="1400027"/>
            </a:xfrm>
            <a:prstGeom prst="rect">
              <a:avLst/>
            </a:prstGeom>
          </p:spPr>
        </p:pic>
        <p:pic>
          <p:nvPicPr>
            <p:cNvPr id="8" name="Picture 7" descr="wmata.jpg"/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328" b="6918"/>
            <a:stretch/>
          </p:blipFill>
          <p:spPr>
            <a:xfrm>
              <a:off x="4876800" y="2425700"/>
              <a:ext cx="2819400" cy="1384300"/>
            </a:xfrm>
            <a:prstGeom prst="rect">
              <a:avLst/>
            </a:prstGeom>
          </p:spPr>
        </p:pic>
        <p:pic>
          <p:nvPicPr>
            <p:cNvPr id="7" name="Picture 6" descr="roads.jpg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5"/>
            <a:stretch/>
          </p:blipFill>
          <p:spPr>
            <a:xfrm>
              <a:off x="1981200" y="2429932"/>
              <a:ext cx="3771900" cy="1352853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204494" y="172380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ROAD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181315" y="172380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RAIL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67960" y="172380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BIKE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997" y="3424973"/>
            <a:ext cx="8686800" cy="301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4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22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“data product”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36</a:t>
            </a:fld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358421" y="2133791"/>
            <a:ext cx="3810002" cy="4216206"/>
            <a:chOff x="358421" y="2133791"/>
            <a:chExt cx="3810002" cy="4216206"/>
          </a:xfrm>
        </p:grpSpPr>
        <p:sp>
          <p:nvSpPr>
            <p:cNvPr id="11" name="TextBox 10"/>
            <p:cNvSpPr txBox="1"/>
            <p:nvPr/>
          </p:nvSpPr>
          <p:spPr>
            <a:xfrm>
              <a:off x="358421" y="2133791"/>
              <a:ext cx="18570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smtClean="0">
                  <a:solidFill>
                    <a:srgbClr val="D2533C"/>
                  </a:solidFill>
                </a:rPr>
                <a:t>Data Science Maturity Progression</a:t>
              </a:r>
              <a:endParaRPr lang="en-US" b="1" dirty="0">
                <a:solidFill>
                  <a:srgbClr val="D2533C"/>
                </a:solidFill>
              </a:endParaRPr>
            </a:p>
          </p:txBody>
        </p:sp>
        <p:sp>
          <p:nvSpPr>
            <p:cNvPr id="13" name="Chevron 12"/>
            <p:cNvSpPr/>
            <p:nvPr/>
          </p:nvSpPr>
          <p:spPr>
            <a:xfrm>
              <a:off x="1947334" y="2189940"/>
              <a:ext cx="2221089" cy="849489"/>
            </a:xfrm>
            <a:prstGeom prst="chevron">
              <a:avLst>
                <a:gd name="adj" fmla="val 3505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38401" y="2409225"/>
              <a:ext cx="1464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2"/>
                  </a:solidFill>
                </a:rPr>
                <a:t>Describe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pic>
          <p:nvPicPr>
            <p:cNvPr id="17" name="Picture 16" descr="visualize1.png"/>
            <p:cNvPicPr>
              <a:picLocks noChangeAspect="1"/>
            </p:cNvPicPr>
            <p:nvPr/>
          </p:nvPicPr>
          <p:blipFill>
            <a:blip r:embed="rId2" cstate="email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3780" y="3268878"/>
              <a:ext cx="1441753" cy="1808300"/>
            </a:xfrm>
            <a:prstGeom prst="rect">
              <a:avLst/>
            </a:prstGeom>
          </p:spPr>
        </p:pic>
        <p:pic>
          <p:nvPicPr>
            <p:cNvPr id="18" name="Picture 17" descr="visualize2.png"/>
            <p:cNvPicPr>
              <a:picLocks noChangeAspect="1"/>
            </p:cNvPicPr>
            <p:nvPr/>
          </p:nvPicPr>
          <p:blipFill>
            <a:blip r:embed="rId3" cstate="email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351" y="4089749"/>
              <a:ext cx="1724983" cy="2260248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075565" y="5149668"/>
              <a:ext cx="185702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Day-specific</a:t>
              </a:r>
            </a:p>
            <a:p>
              <a:r>
                <a:rPr lang="en-US" dirty="0" smtClean="0"/>
                <a:t>(day of week, holiday, gov’t status)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75565" y="4693356"/>
              <a:ext cx="18570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Traffic Incidents</a:t>
              </a:r>
              <a:endParaRPr lang="en-US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386010" y="3497955"/>
              <a:ext cx="1236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Weather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86010" y="4058356"/>
              <a:ext cx="1236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Sun Glare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50744" y="2193521"/>
            <a:ext cx="2386368" cy="3718676"/>
            <a:chOff x="3850744" y="2193521"/>
            <a:chExt cx="2386368" cy="3718676"/>
          </a:xfrm>
        </p:grpSpPr>
        <p:pic>
          <p:nvPicPr>
            <p:cNvPr id="20" name="Picture 19" descr="WetDry3DScreenshot.png"/>
            <p:cNvPicPr>
              <a:picLocks noChangeAspect="1"/>
            </p:cNvPicPr>
            <p:nvPr/>
          </p:nvPicPr>
          <p:blipFill rotWithShape="1">
            <a:blip r:embed="rId5" cstate="email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4" t="10204" r="8880" b="8197"/>
            <a:stretch/>
          </p:blipFill>
          <p:spPr>
            <a:xfrm>
              <a:off x="4302301" y="4196621"/>
              <a:ext cx="1455331" cy="1303911"/>
            </a:xfrm>
            <a:prstGeom prst="rect">
              <a:avLst/>
            </a:prstGeom>
          </p:spPr>
        </p:pic>
        <p:pic>
          <p:nvPicPr>
            <p:cNvPr id="21" name="Picture 20" descr="WetDry3DScreenshot.png"/>
            <p:cNvPicPr>
              <a:picLocks noChangeAspect="1"/>
            </p:cNvPicPr>
            <p:nvPr/>
          </p:nvPicPr>
          <p:blipFill rotWithShape="1">
            <a:blip r:embed="rId5" cstate="email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4" t="10204" r="8880" b="8197"/>
            <a:stretch/>
          </p:blipFill>
          <p:spPr>
            <a:xfrm>
              <a:off x="4476980" y="4608286"/>
              <a:ext cx="1455331" cy="1303911"/>
            </a:xfrm>
            <a:prstGeom prst="rect">
              <a:avLst/>
            </a:prstGeom>
          </p:spPr>
        </p:pic>
        <p:sp>
          <p:nvSpPr>
            <p:cNvPr id="12" name="Chevron 11"/>
            <p:cNvSpPr/>
            <p:nvPr/>
          </p:nvSpPr>
          <p:spPr>
            <a:xfrm>
              <a:off x="4016023" y="2193521"/>
              <a:ext cx="2221089" cy="849489"/>
            </a:xfrm>
            <a:prstGeom prst="chevron">
              <a:avLst>
                <a:gd name="adj" fmla="val 3505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80466" y="2435846"/>
              <a:ext cx="1464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2"/>
                  </a:solidFill>
                </a:rPr>
                <a:t>Predict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pic>
          <p:nvPicPr>
            <p:cNvPr id="19" name="Picture 18" descr="WetDry3DScreenshot.png"/>
            <p:cNvPicPr>
              <a:picLocks noChangeAspect="1"/>
            </p:cNvPicPr>
            <p:nvPr/>
          </p:nvPicPr>
          <p:blipFill rotWithShape="1">
            <a:blip r:embed="rId5" cstate="email">
              <a:alphaModFix amt="6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4" t="10204" r="8880" b="8197"/>
            <a:stretch/>
          </p:blipFill>
          <p:spPr>
            <a:xfrm>
              <a:off x="4149901" y="3667287"/>
              <a:ext cx="1455331" cy="1303911"/>
            </a:xfrm>
            <a:prstGeom prst="rect">
              <a:avLst/>
            </a:prstGeom>
          </p:spPr>
        </p:pic>
        <p:sp>
          <p:nvSpPr>
            <p:cNvPr id="22" name="Right Arrow 21"/>
            <p:cNvSpPr/>
            <p:nvPr/>
          </p:nvSpPr>
          <p:spPr>
            <a:xfrm>
              <a:off x="3850744" y="4066420"/>
              <a:ext cx="299157" cy="163324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67200" y="4299475"/>
              <a:ext cx="16368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Modeled Performance of Bridge Crossings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964573" y="2187877"/>
            <a:ext cx="2341228" cy="3494856"/>
            <a:chOff x="5964573" y="2187877"/>
            <a:chExt cx="2341228" cy="3494856"/>
          </a:xfrm>
        </p:grpSpPr>
        <p:sp>
          <p:nvSpPr>
            <p:cNvPr id="14" name="Chevron 13"/>
            <p:cNvSpPr/>
            <p:nvPr/>
          </p:nvSpPr>
          <p:spPr>
            <a:xfrm>
              <a:off x="6084712" y="2187877"/>
              <a:ext cx="2221089" cy="849489"/>
            </a:xfrm>
            <a:prstGeom prst="chevron">
              <a:avLst>
                <a:gd name="adj" fmla="val 3505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541911" y="2421735"/>
              <a:ext cx="14647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smtClean="0">
                  <a:solidFill>
                    <a:schemeClr val="tx2"/>
                  </a:solidFill>
                </a:rPr>
                <a:t>Prescribe</a:t>
              </a:r>
              <a:endParaRPr lang="en-US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23" name="Right Arrow 22"/>
            <p:cNvSpPr/>
            <p:nvPr/>
          </p:nvSpPr>
          <p:spPr>
            <a:xfrm>
              <a:off x="5964573" y="4049488"/>
              <a:ext cx="299157" cy="1633245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4" descr="highway traffic.jpg"/>
            <p:cNvPicPr>
              <a:picLocks noChangeAspect="1"/>
            </p:cNvPicPr>
            <p:nvPr/>
          </p:nvPicPr>
          <p:blipFill rotWithShape="1"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148" r="15699"/>
            <a:stretch/>
          </p:blipFill>
          <p:spPr>
            <a:xfrm>
              <a:off x="6420559" y="3991840"/>
              <a:ext cx="1538112" cy="161026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6508048" y="4224840"/>
              <a:ext cx="147884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Control Algorithm to Maximize Flow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221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control schemes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37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047994" y="1528656"/>
            <a:ext cx="0" cy="37112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045173" y="5237060"/>
            <a:ext cx="496329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29513" y="5289355"/>
            <a:ext cx="986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Today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308156" y="5289355"/>
            <a:ext cx="1553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~ 2030’s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46034" y="3318141"/>
            <a:ext cx="1974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Span of Control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900501" y="2146161"/>
            <a:ext cx="114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Personal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607660" y="4360446"/>
            <a:ext cx="1529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Centralized</a:t>
            </a:r>
            <a:endParaRPr lang="en-US" b="1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226225" y="5239879"/>
            <a:ext cx="1821770" cy="12143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48682" y="5404236"/>
            <a:ext cx="1563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Operationa</a:t>
            </a:r>
            <a:r>
              <a:rPr lang="en-US" b="1" dirty="0"/>
              <a:t>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7200" y="5925968"/>
            <a:ext cx="13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Planning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197402" y="3958677"/>
            <a:ext cx="11891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Road Authority Flow Control</a:t>
            </a:r>
            <a:endParaRPr lang="en-US" sz="1600" dirty="0"/>
          </a:p>
        </p:txBody>
      </p:sp>
      <p:sp>
        <p:nvSpPr>
          <p:cNvPr id="23" name="Up-Down Arrow 22"/>
          <p:cNvSpPr/>
          <p:nvPr/>
        </p:nvSpPr>
        <p:spPr>
          <a:xfrm>
            <a:off x="4249381" y="3849544"/>
            <a:ext cx="302642" cy="1281154"/>
          </a:xfrm>
          <a:prstGeom prst="upDownArrow">
            <a:avLst>
              <a:gd name="adj1" fmla="val 30370"/>
              <a:gd name="adj2" fmla="val 3019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379105" y="4021892"/>
            <a:ext cx="1481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“Black Swan”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4388242" y="4729249"/>
            <a:ext cx="792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Daily</a:t>
            </a:r>
            <a:endParaRPr lang="en-US" sz="1600" dirty="0"/>
          </a:p>
        </p:txBody>
      </p:sp>
      <p:sp>
        <p:nvSpPr>
          <p:cNvPr id="26" name="Up-Down Arrow Callout 25"/>
          <p:cNvSpPr/>
          <p:nvPr/>
        </p:nvSpPr>
        <p:spPr>
          <a:xfrm>
            <a:off x="6222396" y="2538301"/>
            <a:ext cx="1242652" cy="2116243"/>
          </a:xfrm>
          <a:prstGeom prst="upDownArrowCallout">
            <a:avLst>
              <a:gd name="adj1" fmla="val 25000"/>
              <a:gd name="adj2" fmla="val 25000"/>
              <a:gd name="adj3" fmla="val 17648"/>
              <a:gd name="adj4" fmla="val 4812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dirty="0" smtClean="0"/>
              <a:t>M2M- Focused Personal mobility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6468054" y="4699896"/>
            <a:ext cx="79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468054" y="2146161"/>
            <a:ext cx="79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37802" y="2086397"/>
            <a:ext cx="2090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Augmented “real-time” routing (e.g., smartphone app)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967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pic>
        <p:nvPicPr>
          <p:cNvPr id="5" name="godzilla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0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odzill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4025"/>
            <a:ext cx="8229600" cy="462915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6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godzilla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8" y="990600"/>
            <a:ext cx="86709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5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godzilla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8" y="990600"/>
            <a:ext cx="86709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37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godzilla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6538" y="978243"/>
            <a:ext cx="86709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PostgreSQL used to standardize data and create datasets for further analyses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9929"/>
            <a:ext cx="8229600" cy="267288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41076"/>
            <a:ext cx="8518634" cy="223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19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3707</TotalTime>
  <Words>696</Words>
  <Application>Microsoft Office PowerPoint</Application>
  <PresentationFormat>On-screen Show (4:3)</PresentationFormat>
  <Paragraphs>209</Paragraphs>
  <Slides>38</Slides>
  <Notes>1</Notes>
  <HiddenSlides>0</HiddenSlides>
  <MMClips>6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Wingdings</vt:lpstr>
      <vt:lpstr>Clarity</vt:lpstr>
      <vt:lpstr>Adobe Acrobat Document</vt:lpstr>
      <vt:lpstr>Transportation Flow Control</vt:lpstr>
      <vt:lpstr>PowerPoint Presentation</vt:lpstr>
      <vt:lpstr>Introduction and Statement of Problem</vt:lpstr>
      <vt:lpstr>PowerPoint Presentation</vt:lpstr>
      <vt:lpstr>PowerPoint Presentation</vt:lpstr>
      <vt:lpstr>PowerPoint Presentation</vt:lpstr>
      <vt:lpstr>Approach</vt:lpstr>
      <vt:lpstr>PowerPoint Presentation</vt:lpstr>
      <vt:lpstr>PostgreSQL used to standardize data and create datasets for further analyses</vt:lpstr>
      <vt:lpstr>Other data collected</vt:lpstr>
      <vt:lpstr>Generalized DC Evacuation Plan</vt:lpstr>
      <vt:lpstr>Exploration of data </vt:lpstr>
      <vt:lpstr>Results</vt:lpstr>
      <vt:lpstr>Explore:  Incidents by Hour of Weekday</vt:lpstr>
      <vt:lpstr>Explore:  Incidents by Day of Week</vt:lpstr>
      <vt:lpstr>Explore:  Bikes by hour (Weekday) </vt:lpstr>
      <vt:lpstr>Explore:  Glare</vt:lpstr>
      <vt:lpstr>Explore: Scatterplot Matrix</vt:lpstr>
      <vt:lpstr>Explore: Regression</vt:lpstr>
      <vt:lpstr>Speed by crossing (Mean)</vt:lpstr>
      <vt:lpstr>Effect of precipitation on speed</vt:lpstr>
      <vt:lpstr>Effect of precipitation on speed</vt:lpstr>
      <vt:lpstr>Average speed by time of day</vt:lpstr>
      <vt:lpstr>Results</vt:lpstr>
      <vt:lpstr>Modeling traffic flows</vt:lpstr>
      <vt:lpstr>The Van Aerde model (1995) is chosen</vt:lpstr>
      <vt:lpstr>Technology options for speed data</vt:lpstr>
      <vt:lpstr>Obtaining the model parameters</vt:lpstr>
      <vt:lpstr>Meet Detector #3490</vt:lpstr>
      <vt:lpstr>Meet Detector #3490</vt:lpstr>
      <vt:lpstr>Modeling I395 north mainline crossing</vt:lpstr>
      <vt:lpstr>Using the model: sensitivity to conditions</vt:lpstr>
      <vt:lpstr>Model allows us to understand crossing capacity as a function of external conditions</vt:lpstr>
      <vt:lpstr>Multimodal capacity between VA and DC</vt:lpstr>
      <vt:lpstr>Discussion</vt:lpstr>
      <vt:lpstr>Creating a “data product”</vt:lpstr>
      <vt:lpstr>Dimensions of control schemes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Transportation Flow Control</dc:title>
  <dc:creator>Dave Fitzpatrick</dc:creator>
  <cp:lastModifiedBy>Mary Eaton</cp:lastModifiedBy>
  <cp:revision>70</cp:revision>
  <dcterms:created xsi:type="dcterms:W3CDTF">2014-12-06T02:04:45Z</dcterms:created>
  <dcterms:modified xsi:type="dcterms:W3CDTF">2014-12-13T05:01:02Z</dcterms:modified>
</cp:coreProperties>
</file>